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64" r:id="rId2"/>
    <p:sldId id="276" r:id="rId3"/>
    <p:sldId id="297" r:id="rId4"/>
    <p:sldId id="300" r:id="rId5"/>
    <p:sldId id="299" r:id="rId6"/>
    <p:sldId id="282" r:id="rId7"/>
    <p:sldId id="268" r:id="rId8"/>
    <p:sldId id="288" r:id="rId9"/>
    <p:sldId id="291" r:id="rId10"/>
    <p:sldId id="294" r:id="rId11"/>
    <p:sldId id="281" r:id="rId12"/>
    <p:sldId id="295" r:id="rId13"/>
    <p:sldId id="286" r:id="rId14"/>
    <p:sldId id="285" r:id="rId1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B5F1AE-9377-4DDE-BDFA-3768AA9E5523}" v="1" dt="2022-10-23T15:20:13.089"/>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280" autoAdjust="0"/>
  </p:normalViewPr>
  <p:slideViewPr>
    <p:cSldViewPr showGuides="1">
      <p:cViewPr varScale="1">
        <p:scale>
          <a:sx n="115" d="100"/>
          <a:sy n="115" d="100"/>
        </p:scale>
        <p:origin x="450" y="10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by pathak" userId="c45e4f77f33c33a5" providerId="LiveId" clId="{B0B5F1AE-9377-4DDE-BDFA-3768AA9E5523}"/>
    <pc:docChg chg="custSel addSld delSld modSld sldOrd">
      <pc:chgData name="bobby pathak" userId="c45e4f77f33c33a5" providerId="LiveId" clId="{B0B5F1AE-9377-4DDE-BDFA-3768AA9E5523}" dt="2022-10-24T09:02:48.838" v="934" actId="21"/>
      <pc:docMkLst>
        <pc:docMk/>
      </pc:docMkLst>
      <pc:sldChg chg="modSp mod">
        <pc:chgData name="bobby pathak" userId="c45e4f77f33c33a5" providerId="LiveId" clId="{B0B5F1AE-9377-4DDE-BDFA-3768AA9E5523}" dt="2022-10-23T15:19:08.793" v="46" actId="20577"/>
        <pc:sldMkLst>
          <pc:docMk/>
          <pc:sldMk cId="3650340329" sldId="264"/>
        </pc:sldMkLst>
        <pc:spChg chg="mod">
          <ac:chgData name="bobby pathak" userId="c45e4f77f33c33a5" providerId="LiveId" clId="{B0B5F1AE-9377-4DDE-BDFA-3768AA9E5523}" dt="2022-10-23T15:19:08.793" v="46" actId="20577"/>
          <ac:spMkLst>
            <pc:docMk/>
            <pc:sldMk cId="3650340329" sldId="264"/>
            <ac:spMk id="2" creationId="{00000000-0000-0000-0000-000000000000}"/>
          </ac:spMkLst>
        </pc:spChg>
      </pc:sldChg>
      <pc:sldChg chg="addSp delSp modSp mod">
        <pc:chgData name="bobby pathak" userId="c45e4f77f33c33a5" providerId="LiveId" clId="{B0B5F1AE-9377-4DDE-BDFA-3768AA9E5523}" dt="2022-10-23T16:52:05.698" v="126" actId="1076"/>
        <pc:sldMkLst>
          <pc:docMk/>
          <pc:sldMk cId="711182959" sldId="276"/>
        </pc:sldMkLst>
        <pc:spChg chg="mod">
          <ac:chgData name="bobby pathak" userId="c45e4f77f33c33a5" providerId="LiveId" clId="{B0B5F1AE-9377-4DDE-BDFA-3768AA9E5523}" dt="2022-10-23T16:52:05.698" v="126" actId="1076"/>
          <ac:spMkLst>
            <pc:docMk/>
            <pc:sldMk cId="711182959" sldId="276"/>
            <ac:spMk id="12" creationId="{4B02AA7E-09F5-8623-54A0-A7FE7E63DF4E}"/>
          </ac:spMkLst>
        </pc:spChg>
        <pc:picChg chg="add mod">
          <ac:chgData name="bobby pathak" userId="c45e4f77f33c33a5" providerId="LiveId" clId="{B0B5F1AE-9377-4DDE-BDFA-3768AA9E5523}" dt="2022-10-23T16:51:42.285" v="124" actId="1076"/>
          <ac:picMkLst>
            <pc:docMk/>
            <pc:sldMk cId="711182959" sldId="276"/>
            <ac:picMk id="3" creationId="{0B7838C0-2C68-C1AB-EA3C-1871156F50F7}"/>
          </ac:picMkLst>
        </pc:picChg>
        <pc:picChg chg="del">
          <ac:chgData name="bobby pathak" userId="c45e4f77f33c33a5" providerId="LiveId" clId="{B0B5F1AE-9377-4DDE-BDFA-3768AA9E5523}" dt="2022-10-23T15:20:02.264" v="114" actId="478"/>
          <ac:picMkLst>
            <pc:docMk/>
            <pc:sldMk cId="711182959" sldId="276"/>
            <ac:picMk id="10" creationId="{CE435498-8D84-F3F2-A477-A75A38AA5207}"/>
          </ac:picMkLst>
        </pc:picChg>
      </pc:sldChg>
      <pc:sldChg chg="modSp mod">
        <pc:chgData name="bobby pathak" userId="c45e4f77f33c33a5" providerId="LiveId" clId="{B0B5F1AE-9377-4DDE-BDFA-3768AA9E5523}" dt="2022-10-23T17:08:20.162" v="171" actId="207"/>
        <pc:sldMkLst>
          <pc:docMk/>
          <pc:sldMk cId="1700814865" sldId="286"/>
        </pc:sldMkLst>
        <pc:spChg chg="mod">
          <ac:chgData name="bobby pathak" userId="c45e4f77f33c33a5" providerId="LiveId" clId="{B0B5F1AE-9377-4DDE-BDFA-3768AA9E5523}" dt="2022-10-23T17:08:20.162" v="171" actId="207"/>
          <ac:spMkLst>
            <pc:docMk/>
            <pc:sldMk cId="1700814865" sldId="286"/>
            <ac:spMk id="4" creationId="{B8219E02-E1A9-4332-9955-4253B1D4994D}"/>
          </ac:spMkLst>
        </pc:spChg>
      </pc:sldChg>
      <pc:sldChg chg="addSp delSp modSp mod">
        <pc:chgData name="bobby pathak" userId="c45e4f77f33c33a5" providerId="LiveId" clId="{B0B5F1AE-9377-4DDE-BDFA-3768AA9E5523}" dt="2022-10-24T09:02:48.838" v="934" actId="21"/>
        <pc:sldMkLst>
          <pc:docMk/>
          <pc:sldMk cId="2454311105" sldId="296"/>
        </pc:sldMkLst>
        <pc:spChg chg="add del mod">
          <ac:chgData name="bobby pathak" userId="c45e4f77f33c33a5" providerId="LiveId" clId="{B0B5F1AE-9377-4DDE-BDFA-3768AA9E5523}" dt="2022-10-24T09:02:48.838" v="934" actId="21"/>
          <ac:spMkLst>
            <pc:docMk/>
            <pc:sldMk cId="2454311105" sldId="296"/>
            <ac:spMk id="3" creationId="{E60F2432-14D0-1BBC-E60A-4A92AFC1417B}"/>
          </ac:spMkLst>
        </pc:spChg>
        <pc:spChg chg="mod">
          <ac:chgData name="bobby pathak" userId="c45e4f77f33c33a5" providerId="LiveId" clId="{B0B5F1AE-9377-4DDE-BDFA-3768AA9E5523}" dt="2022-10-24T09:02:36.808" v="932" actId="20577"/>
          <ac:spMkLst>
            <pc:docMk/>
            <pc:sldMk cId="2454311105" sldId="296"/>
            <ac:spMk id="13" creationId="{00000000-0000-0000-0000-000000000000}"/>
          </ac:spMkLst>
        </pc:spChg>
        <pc:spChg chg="del">
          <ac:chgData name="bobby pathak" userId="c45e4f77f33c33a5" providerId="LiveId" clId="{B0B5F1AE-9377-4DDE-BDFA-3768AA9E5523}" dt="2022-10-24T09:02:44.163" v="933" actId="21"/>
          <ac:spMkLst>
            <pc:docMk/>
            <pc:sldMk cId="2454311105" sldId="296"/>
            <ac:spMk id="14" creationId="{00000000-0000-0000-0000-000000000000}"/>
          </ac:spMkLst>
        </pc:spChg>
      </pc:sldChg>
      <pc:sldChg chg="modSp add mod ord">
        <pc:chgData name="bobby pathak" userId="c45e4f77f33c33a5" providerId="LiveId" clId="{B0B5F1AE-9377-4DDE-BDFA-3768AA9E5523}" dt="2022-10-23T17:12:59.325" v="836" actId="14100"/>
        <pc:sldMkLst>
          <pc:docMk/>
          <pc:sldMk cId="3780736871" sldId="297"/>
        </pc:sldMkLst>
        <pc:spChg chg="mod">
          <ac:chgData name="bobby pathak" userId="c45e4f77f33c33a5" providerId="LiveId" clId="{B0B5F1AE-9377-4DDE-BDFA-3768AA9E5523}" dt="2022-10-23T17:12:59.325" v="836" actId="14100"/>
          <ac:spMkLst>
            <pc:docMk/>
            <pc:sldMk cId="3780736871" sldId="297"/>
            <ac:spMk id="13" creationId="{00000000-0000-0000-0000-000000000000}"/>
          </ac:spMkLst>
        </pc:spChg>
      </pc:sldChg>
      <pc:sldChg chg="modSp new del mod ord">
        <pc:chgData name="bobby pathak" userId="c45e4f77f33c33a5" providerId="LiveId" clId="{B0B5F1AE-9377-4DDE-BDFA-3768AA9E5523}" dt="2022-10-24T09:01:44.449" v="849" actId="2696"/>
        <pc:sldMkLst>
          <pc:docMk/>
          <pc:sldMk cId="1649690681" sldId="298"/>
        </pc:sldMkLst>
        <pc:spChg chg="mod">
          <ac:chgData name="bobby pathak" userId="c45e4f77f33c33a5" providerId="LiveId" clId="{B0B5F1AE-9377-4DDE-BDFA-3768AA9E5523}" dt="2022-10-24T09:01:33.594" v="847" actId="20577"/>
          <ac:spMkLst>
            <pc:docMk/>
            <pc:sldMk cId="1649690681" sldId="298"/>
            <ac:spMk id="3" creationId="{A3D44E1E-D91D-952D-CF56-933978E71C56}"/>
          </ac:spMkLst>
        </pc:spChg>
      </pc:sldChg>
      <pc:sldChg chg="add">
        <pc:chgData name="bobby pathak" userId="c45e4f77f33c33a5" providerId="LiveId" clId="{B0B5F1AE-9377-4DDE-BDFA-3768AA9E5523}" dt="2022-10-24T09:01:38.388" v="848" actId="2890"/>
        <pc:sldMkLst>
          <pc:docMk/>
          <pc:sldMk cId="181534610" sldId="2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3/24/2023</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3/24/2023</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dirty="0"/>
          </a:p>
        </p:txBody>
      </p:sp>
    </p:spTree>
    <p:extLst>
      <p:ext uri="{BB962C8B-B14F-4D97-AF65-F5344CB8AC3E}">
        <p14:creationId xmlns:p14="http://schemas.microsoft.com/office/powerpoint/2010/main" val="303356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dirty="0"/>
          </a:p>
        </p:txBody>
      </p:sp>
    </p:spTree>
    <p:extLst>
      <p:ext uri="{BB962C8B-B14F-4D97-AF65-F5344CB8AC3E}">
        <p14:creationId xmlns:p14="http://schemas.microsoft.com/office/powerpoint/2010/main" val="282491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dirty="0"/>
          </a:p>
        </p:txBody>
      </p:sp>
    </p:spTree>
    <p:extLst>
      <p:ext uri="{BB962C8B-B14F-4D97-AF65-F5344CB8AC3E}">
        <p14:creationId xmlns:p14="http://schemas.microsoft.com/office/powerpoint/2010/main" val="3385538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dirty="0"/>
          </a:p>
        </p:txBody>
      </p:sp>
    </p:spTree>
    <p:extLst>
      <p:ext uri="{BB962C8B-B14F-4D97-AF65-F5344CB8AC3E}">
        <p14:creationId xmlns:p14="http://schemas.microsoft.com/office/powerpoint/2010/main" val="1699674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3/24/2023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91C5AD9-787D-40FA-8A4D-16A055B9AF81}" type="slidenum">
              <a:rPr/>
              <a:t>‹#›</a:t>
            </a:fld>
            <a:endParaRPr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3/24/2023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91C5AD9-787D-40FA-8A4D-16A055B9AF81}" type="slidenum">
              <a:rPr/>
              <a:t>‹#›</a:t>
            </a:fld>
            <a:endParaRPr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3/24/2023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A60BA0E-20D0-4E7C-B286-26C960A6788F}" type="slidenum">
              <a:rPr/>
              <a:t>‹#›</a:t>
            </a:fld>
            <a:endParaRPr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3/24/2023</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3/24/2023</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3/24/2023</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3/24/2023</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3/24/2023</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DFBB78A-01B4-41F2-96B0-677A4A282832}" type="slidenum">
              <a:rPr/>
              <a:t>‹#›</a:t>
            </a:fld>
            <a:endParaRPr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3/24/2023</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DFBB78A-01B4-41F2-96B0-677A4A282832}" type="slidenum">
              <a:rPr/>
              <a:t>‹#›</a:t>
            </a:fld>
            <a:endParaRPr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3/24/2023</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0236" y="1261864"/>
            <a:ext cx="4590381" cy="2959224"/>
          </a:xfrm>
        </p:spPr>
        <p:txBody>
          <a:bodyPr>
            <a:normAutofit/>
          </a:bodyPr>
          <a:lstStyle/>
          <a:p>
            <a:r>
              <a:rPr lang="en-US" dirty="0"/>
              <a:t>Study Skills: </a:t>
            </a:r>
            <a:r>
              <a:rPr lang="en-US" dirty="0" smtClean="0"/>
              <a:t>Preparing for university</a:t>
            </a:r>
            <a:endParaRPr lang="en-US" dirty="0"/>
          </a:p>
        </p:txBody>
      </p:sp>
      <p:sp>
        <p:nvSpPr>
          <p:cNvPr id="3" name="Subtitle 2"/>
          <p:cNvSpPr>
            <a:spLocks noGrp="1"/>
          </p:cNvSpPr>
          <p:nvPr>
            <p:ph type="subTitle" idx="1"/>
          </p:nvPr>
        </p:nvSpPr>
        <p:spPr>
          <a:xfrm>
            <a:off x="4510235" y="4973836"/>
            <a:ext cx="4590381" cy="1244600"/>
          </a:xfrm>
        </p:spPr>
        <p:txBody>
          <a:bodyPr>
            <a:normAutofit/>
          </a:bodyPr>
          <a:lstStyle/>
          <a:p>
            <a:r>
              <a:rPr lang="en-US" sz="1800" smtClean="0"/>
              <a:t>Referencing</a:t>
            </a:r>
          </a:p>
          <a:p>
            <a:endParaRPr lang="en-US" sz="1800" dirty="0"/>
          </a:p>
          <a:p>
            <a:r>
              <a:rPr lang="en-US" sz="1800" dirty="0" smtClean="0"/>
              <a:t>Bobby </a:t>
            </a:r>
            <a:r>
              <a:rPr lang="en-US" sz="1800" dirty="0"/>
              <a:t>Pathak - Effective Learning </a:t>
            </a:r>
            <a:r>
              <a:rPr lang="en-US" sz="1800" dirty="0" smtClean="0"/>
              <a:t>Service</a:t>
            </a:r>
            <a:endParaRPr lang="en-US" sz="1800" dirty="0" smtClean="0"/>
          </a:p>
        </p:txBody>
      </p:sp>
      <p:pic>
        <p:nvPicPr>
          <p:cNvPr id="5" name="Picture 4" descr="A picture containing text, outdoor, sign&#10;&#10;Description automatically generated">
            <a:extLst>
              <a:ext uri="{FF2B5EF4-FFF2-40B4-BE49-F238E27FC236}">
                <a16:creationId xmlns:a16="http://schemas.microsoft.com/office/drawing/2014/main" id="{EC0BF67E-3F95-4F1A-937C-BC677F3547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772" y="685800"/>
            <a:ext cx="2224185" cy="576064"/>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C023-05BB-4CA0-90E3-07FBF84C5C51}"/>
              </a:ext>
            </a:extLst>
          </p:cNvPr>
          <p:cNvSpPr>
            <a:spLocks noGrp="1"/>
          </p:cNvSpPr>
          <p:nvPr>
            <p:ph type="title"/>
          </p:nvPr>
        </p:nvSpPr>
        <p:spPr>
          <a:xfrm>
            <a:off x="507868" y="685800"/>
            <a:ext cx="8754896" cy="1159024"/>
          </a:xfrm>
        </p:spPr>
        <p:txBody>
          <a:bodyPr>
            <a:normAutofit/>
          </a:bodyPr>
          <a:lstStyle/>
          <a:p>
            <a:r>
              <a:rPr lang="en-US" sz="2800" dirty="0"/>
              <a:t>What </a:t>
            </a:r>
            <a:r>
              <a:rPr lang="en-US" sz="2800" dirty="0" smtClean="0"/>
              <a:t>are the differences in </a:t>
            </a:r>
            <a:r>
              <a:rPr lang="en-US" sz="2800" dirty="0"/>
              <a:t>citations </a:t>
            </a:r>
            <a:r>
              <a:rPr lang="en-US" sz="2800" dirty="0" smtClean="0"/>
              <a:t>here? </a:t>
            </a:r>
            <a:endParaRPr lang="en-GB" sz="2800" dirty="0"/>
          </a:p>
        </p:txBody>
      </p:sp>
      <p:pic>
        <p:nvPicPr>
          <p:cNvPr id="7" name="Picture 6" descr="A picture containing text, outdoor, sign&#10;&#10;Description automatically generated">
            <a:extLst>
              <a:ext uri="{FF2B5EF4-FFF2-40B4-BE49-F238E27FC236}">
                <a16:creationId xmlns:a16="http://schemas.microsoft.com/office/drawing/2014/main" id="{6F948297-0CDA-41BA-9260-2066C9E44D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772" y="685800"/>
            <a:ext cx="2224185" cy="576064"/>
          </a:xfrm>
          <a:prstGeom prst="rect">
            <a:avLst/>
          </a:prstGeom>
        </p:spPr>
      </p:pic>
      <p:sp>
        <p:nvSpPr>
          <p:cNvPr id="9" name="TextBox 8">
            <a:extLst>
              <a:ext uri="{FF2B5EF4-FFF2-40B4-BE49-F238E27FC236}">
                <a16:creationId xmlns:a16="http://schemas.microsoft.com/office/drawing/2014/main" id="{27BB1FEE-32A7-4AB4-ADC3-71576827B610}"/>
              </a:ext>
            </a:extLst>
          </p:cNvPr>
          <p:cNvSpPr txBox="1"/>
          <p:nvPr/>
        </p:nvSpPr>
        <p:spPr>
          <a:xfrm>
            <a:off x="1380071" y="2386548"/>
            <a:ext cx="9186943" cy="3785652"/>
          </a:xfrm>
          <a:prstGeom prst="rect">
            <a:avLst/>
          </a:prstGeom>
          <a:noFill/>
        </p:spPr>
        <p:txBody>
          <a:bodyPr wrap="square">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T</a:t>
            </a:r>
            <a:r>
              <a:rPr lang="en-GB" sz="2400" dirty="0">
                <a:effectLst/>
                <a:latin typeface="Calibri" panose="020F0502020204030204" pitchFamily="34" charset="0"/>
                <a:ea typeface="Calibri" panose="020F0502020204030204" pitchFamily="34" charset="0"/>
                <a:cs typeface="Calibri" panose="020F0502020204030204" pitchFamily="34" charset="0"/>
              </a:rPr>
              <a:t>he </a:t>
            </a:r>
            <a:r>
              <a:rPr lang="en-GB"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Royal Literary Fund (2022) </a:t>
            </a:r>
            <a:r>
              <a:rPr lang="en-GB" sz="2400" dirty="0">
                <a:effectLst/>
                <a:latin typeface="Calibri" panose="020F0502020204030204" pitchFamily="34" charset="0"/>
                <a:ea typeface="Calibri" panose="020F0502020204030204" pitchFamily="34" charset="0"/>
                <a:cs typeface="Calibri" panose="020F0502020204030204" pitchFamily="34" charset="0"/>
              </a:rPr>
              <a:t>highlights four widely-used referencing conventions. They are called the </a:t>
            </a:r>
            <a:r>
              <a:rPr lang="en-GB" sz="2400" i="1" dirty="0">
                <a:effectLst/>
                <a:latin typeface="Calibri" panose="020F0502020204030204" pitchFamily="34" charset="0"/>
                <a:ea typeface="Calibri" panose="020F0502020204030204" pitchFamily="34" charset="0"/>
                <a:cs typeface="Calibri" panose="020F0502020204030204" pitchFamily="34" charset="0"/>
              </a:rPr>
              <a:t>MLA</a:t>
            </a:r>
            <a:r>
              <a:rPr lang="en-GB" sz="2400" dirty="0">
                <a:effectLst/>
                <a:latin typeface="Calibri" panose="020F0502020204030204" pitchFamily="34" charset="0"/>
                <a:ea typeface="Calibri" panose="020F0502020204030204" pitchFamily="34" charset="0"/>
                <a:cs typeface="Calibri" panose="020F0502020204030204" pitchFamily="34" charset="0"/>
              </a:rPr>
              <a:t> (Modern Languages Association) system, the </a:t>
            </a:r>
            <a:r>
              <a:rPr lang="en-GB" sz="2400" i="1" dirty="0">
                <a:effectLst/>
                <a:latin typeface="Calibri" panose="020F0502020204030204" pitchFamily="34" charset="0"/>
                <a:ea typeface="Calibri" panose="020F0502020204030204" pitchFamily="34" charset="0"/>
                <a:cs typeface="Calibri" panose="020F0502020204030204" pitchFamily="34" charset="0"/>
              </a:rPr>
              <a:t>APA</a:t>
            </a:r>
            <a:r>
              <a:rPr lang="en-GB" sz="2400" dirty="0">
                <a:effectLst/>
                <a:latin typeface="Calibri" panose="020F0502020204030204" pitchFamily="34" charset="0"/>
                <a:ea typeface="Calibri" panose="020F0502020204030204" pitchFamily="34" charset="0"/>
                <a:cs typeface="Calibri" panose="020F0502020204030204" pitchFamily="34" charset="0"/>
              </a:rPr>
              <a:t> (American Psychological Association) system, the </a:t>
            </a:r>
            <a:r>
              <a:rPr lang="en-GB" sz="2400" i="1" dirty="0">
                <a:effectLst/>
                <a:latin typeface="Calibri" panose="020F0502020204030204" pitchFamily="34" charset="0"/>
                <a:ea typeface="Calibri" panose="020F0502020204030204" pitchFamily="34" charset="0"/>
                <a:cs typeface="Calibri" panose="020F0502020204030204" pitchFamily="34" charset="0"/>
              </a:rPr>
              <a:t>Harvard</a:t>
            </a:r>
            <a:r>
              <a:rPr lang="en-GB" sz="2400" dirty="0">
                <a:effectLst/>
                <a:latin typeface="Calibri" panose="020F0502020204030204" pitchFamily="34" charset="0"/>
                <a:ea typeface="Calibri" panose="020F0502020204030204" pitchFamily="34" charset="0"/>
                <a:cs typeface="Calibri" panose="020F0502020204030204" pitchFamily="34" charset="0"/>
              </a:rPr>
              <a:t> system, and the </a:t>
            </a:r>
            <a:r>
              <a:rPr lang="en-GB" sz="2400" i="1" dirty="0">
                <a:effectLst/>
                <a:latin typeface="Calibri" panose="020F0502020204030204" pitchFamily="34" charset="0"/>
                <a:ea typeface="Calibri" panose="020F0502020204030204" pitchFamily="34" charset="0"/>
                <a:cs typeface="Calibri" panose="020F0502020204030204" pitchFamily="34" charset="0"/>
              </a:rPr>
              <a:t>MHRA</a:t>
            </a:r>
            <a:r>
              <a:rPr lang="en-GB" sz="2400" dirty="0">
                <a:effectLst/>
                <a:latin typeface="Calibri" panose="020F0502020204030204" pitchFamily="34" charset="0"/>
                <a:ea typeface="Calibri" panose="020F0502020204030204" pitchFamily="34" charset="0"/>
                <a:cs typeface="Calibri" panose="020F0502020204030204" pitchFamily="34" charset="0"/>
              </a:rPr>
              <a:t> (Modern Humanities Research Association) system.</a:t>
            </a:r>
            <a:br>
              <a:rPr lang="en-GB" sz="2400" dirty="0">
                <a:effectLst/>
                <a:latin typeface="Calibri" panose="020F0502020204030204" pitchFamily="34" charset="0"/>
                <a:ea typeface="Calibri" panose="020F0502020204030204" pitchFamily="34" charset="0"/>
                <a:cs typeface="Calibri" panose="020F0502020204030204" pitchFamily="34" charset="0"/>
              </a:rPr>
            </a:br>
            <a:r>
              <a:rPr lang="en-GB" sz="2400" dirty="0">
                <a:effectLst/>
                <a:latin typeface="Calibri" panose="020F0502020204030204" pitchFamily="34" charset="0"/>
                <a:ea typeface="Calibri" panose="020F0502020204030204" pitchFamily="34" charset="0"/>
                <a:cs typeface="Calibri" panose="020F0502020204030204" pitchFamily="34" charset="0"/>
              </a:rPr>
              <a:t/>
            </a:r>
            <a:br>
              <a:rPr lang="en-GB" sz="2400" dirty="0">
                <a:effectLst/>
                <a:latin typeface="Calibri" panose="020F0502020204030204" pitchFamily="34" charset="0"/>
                <a:ea typeface="Calibri" panose="020F0502020204030204" pitchFamily="34" charset="0"/>
                <a:cs typeface="Calibri" panose="020F0502020204030204" pitchFamily="34" charset="0"/>
              </a:rPr>
            </a:br>
            <a:r>
              <a:rPr lang="en-GB" sz="2400" dirty="0">
                <a:effectLst/>
                <a:latin typeface="Calibri" panose="020F0502020204030204" pitchFamily="34" charset="0"/>
                <a:ea typeface="Calibri" panose="020F0502020204030204" pitchFamily="34" charset="0"/>
                <a:cs typeface="Calibri" panose="020F0502020204030204" pitchFamily="34" charset="0"/>
              </a:rPr>
              <a:t/>
            </a:r>
            <a:br>
              <a:rPr lang="en-GB" sz="2400" dirty="0">
                <a:effectLst/>
                <a:latin typeface="Calibri" panose="020F0502020204030204" pitchFamily="34" charset="0"/>
                <a:ea typeface="Calibri" panose="020F0502020204030204" pitchFamily="34" charset="0"/>
                <a:cs typeface="Calibri" panose="020F0502020204030204" pitchFamily="34" charset="0"/>
              </a:rPr>
            </a:br>
            <a:r>
              <a:rPr lang="en-GB" sz="2400" dirty="0">
                <a:effectLst/>
                <a:latin typeface="Calibri" panose="020F0502020204030204" pitchFamily="34" charset="0"/>
                <a:ea typeface="Calibri" panose="020F0502020204030204" pitchFamily="34" charset="0"/>
                <a:cs typeface="Calibri" panose="020F0502020204030204" pitchFamily="34" charset="0"/>
              </a:rPr>
              <a:t>Particular referencing styles are preferred by particular academic disciplines because they work better with the kind of texts that are most commonly used in that </a:t>
            </a:r>
            <a:r>
              <a:rPr lang="en-GB" sz="2400" dirty="0" smtClean="0">
                <a:effectLst/>
                <a:latin typeface="Calibri" panose="020F0502020204030204" pitchFamily="34" charset="0"/>
                <a:ea typeface="Calibri" panose="020F0502020204030204" pitchFamily="34" charset="0"/>
                <a:cs typeface="Calibri" panose="020F0502020204030204" pitchFamily="34" charset="0"/>
              </a:rPr>
              <a:t>discipline </a:t>
            </a:r>
            <a:r>
              <a:rPr lang="en-GB"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(University of Reading, 2022</a:t>
            </a:r>
            <a:r>
              <a:rPr lang="en-GB" sz="24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smtClean="0">
                <a:latin typeface="Calibri" panose="020F0502020204030204" pitchFamily="34" charset="0"/>
                <a:ea typeface="Calibri" panose="020F0502020204030204" pitchFamily="34" charset="0"/>
                <a:cs typeface="Calibri" panose="020F0502020204030204" pitchFamily="34" charset="0"/>
              </a:rPr>
              <a:t>.</a:t>
            </a:r>
            <a:endParaRPr lang="en-GB"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EC5FF7F-2240-4850-A4FF-A4C0B367A56A}"/>
              </a:ext>
            </a:extLst>
          </p:cNvPr>
          <p:cNvSpPr txBox="1"/>
          <p:nvPr/>
        </p:nvSpPr>
        <p:spPr>
          <a:xfrm>
            <a:off x="9246061" y="5517232"/>
            <a:ext cx="6093724" cy="1107996"/>
          </a:xfrm>
          <a:prstGeom prst="rect">
            <a:avLst/>
          </a:prstGeom>
          <a:noFill/>
        </p:spPr>
        <p:txBody>
          <a:bodyPr wrap="square">
            <a:spAutoFit/>
          </a:bodyPr>
          <a:lstStyle/>
          <a:p>
            <a:r>
              <a:rPr lang="en-US" sz="6600" b="1" dirty="0"/>
              <a:t>”</a:t>
            </a:r>
            <a:endParaRPr lang="en-GB" sz="6600" b="1" dirty="0"/>
          </a:p>
        </p:txBody>
      </p:sp>
    </p:spTree>
    <p:extLst>
      <p:ext uri="{BB962C8B-B14F-4D97-AF65-F5344CB8AC3E}">
        <p14:creationId xmlns:p14="http://schemas.microsoft.com/office/powerpoint/2010/main" val="388101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outdoor, sign&#10;&#10;Description automatically generated">
            <a:extLst>
              <a:ext uri="{FF2B5EF4-FFF2-40B4-BE49-F238E27FC236}">
                <a16:creationId xmlns:a16="http://schemas.microsoft.com/office/drawing/2014/main" id="{1DA01E4C-D147-473A-B40B-AF75E43FD0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756" y="268356"/>
            <a:ext cx="2224185" cy="576064"/>
          </a:xfrm>
          <a:prstGeom prst="rect">
            <a:avLst/>
          </a:prstGeom>
        </p:spPr>
      </p:pic>
      <p:pic>
        <p:nvPicPr>
          <p:cNvPr id="4" name="Picture 3" descr="Text&#10;&#10;Description automatically generated">
            <a:extLst>
              <a:ext uri="{FF2B5EF4-FFF2-40B4-BE49-F238E27FC236}">
                <a16:creationId xmlns:a16="http://schemas.microsoft.com/office/drawing/2014/main" id="{8ACCECA7-2D99-4EF2-AF2A-2983630D35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8108" y="420080"/>
            <a:ext cx="4739891" cy="60178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F38C6DBE-EA3B-4AD4-85D4-9FB30B81B6E7}"/>
              </a:ext>
            </a:extLst>
          </p:cNvPr>
          <p:cNvSpPr txBox="1"/>
          <p:nvPr/>
        </p:nvSpPr>
        <p:spPr>
          <a:xfrm>
            <a:off x="2160928" y="6575854"/>
            <a:ext cx="6093724" cy="261610"/>
          </a:xfrm>
          <a:prstGeom prst="rect">
            <a:avLst/>
          </a:prstGeom>
          <a:noFill/>
        </p:spPr>
        <p:txBody>
          <a:bodyPr wrap="square">
            <a:spAutoFit/>
          </a:bodyPr>
          <a:lstStyle/>
          <a:p>
            <a:pPr algn="r"/>
            <a:r>
              <a:rPr lang="en-US" sz="1100" b="0" i="0" dirty="0">
                <a:effectLst/>
              </a:rPr>
              <a:t>(Argent &amp; Alexander, 2013)</a:t>
            </a:r>
            <a:endParaRPr lang="en-GB" sz="1100" dirty="0"/>
          </a:p>
        </p:txBody>
      </p:sp>
    </p:spTree>
    <p:extLst>
      <p:ext uri="{BB962C8B-B14F-4D97-AF65-F5344CB8AC3E}">
        <p14:creationId xmlns:p14="http://schemas.microsoft.com/office/powerpoint/2010/main" val="11503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589" y="840160"/>
            <a:ext cx="4201703" cy="1001216"/>
          </a:xfrm>
        </p:spPr>
        <p:txBody>
          <a:bodyPr>
            <a:normAutofit fontScale="90000"/>
          </a:bodyPr>
          <a:lstStyle/>
          <a:p>
            <a:r>
              <a:rPr lang="en-US" dirty="0"/>
              <a:t>Any questions? </a:t>
            </a:r>
          </a:p>
        </p:txBody>
      </p:sp>
      <p:pic>
        <p:nvPicPr>
          <p:cNvPr id="5" name="Picture 4" descr="A picture containing text, outdoor, sign&#10;&#10;Description automatically generated">
            <a:extLst>
              <a:ext uri="{FF2B5EF4-FFF2-40B4-BE49-F238E27FC236}">
                <a16:creationId xmlns:a16="http://schemas.microsoft.com/office/drawing/2014/main" id="{1DA01E4C-D147-473A-B40B-AF75E43FD0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6491" y="840160"/>
            <a:ext cx="2224185" cy="576064"/>
          </a:xfrm>
          <a:prstGeom prst="rect">
            <a:avLst/>
          </a:prstGeom>
        </p:spPr>
      </p:pic>
    </p:spTree>
    <p:extLst>
      <p:ext uri="{BB962C8B-B14F-4D97-AF65-F5344CB8AC3E}">
        <p14:creationId xmlns:p14="http://schemas.microsoft.com/office/powerpoint/2010/main" val="279999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589" y="840160"/>
            <a:ext cx="4201703" cy="1001216"/>
          </a:xfrm>
        </p:spPr>
        <p:txBody>
          <a:bodyPr/>
          <a:lstStyle/>
          <a:p>
            <a:r>
              <a:rPr lang="en-US" dirty="0"/>
              <a:t>References:</a:t>
            </a:r>
          </a:p>
        </p:txBody>
      </p:sp>
      <p:sp>
        <p:nvSpPr>
          <p:cNvPr id="4" name="Content Placeholder 13">
            <a:extLst>
              <a:ext uri="{FF2B5EF4-FFF2-40B4-BE49-F238E27FC236}">
                <a16:creationId xmlns:a16="http://schemas.microsoft.com/office/drawing/2014/main" id="{B8219E02-E1A9-4332-9955-4253B1D4994D}"/>
              </a:ext>
            </a:extLst>
          </p:cNvPr>
          <p:cNvSpPr>
            <a:spLocks noGrp="1"/>
          </p:cNvSpPr>
          <p:nvPr>
            <p:ph type="body" idx="1"/>
          </p:nvPr>
        </p:nvSpPr>
        <p:spPr>
          <a:xfrm>
            <a:off x="812589" y="2417440"/>
            <a:ext cx="7658087" cy="3600400"/>
          </a:xfrm>
        </p:spPr>
        <p:txBody>
          <a:bodyPr>
            <a:noAutofit/>
          </a:bodyPr>
          <a:lstStyle/>
          <a:p>
            <a:r>
              <a:rPr lang="en-US" sz="1400" b="0" i="0" dirty="0">
                <a:effectLst/>
              </a:rPr>
              <a:t>Altmann (no date</a:t>
            </a:r>
            <a:r>
              <a:rPr lang="en-US" sz="1400" b="0" i="0" dirty="0" smtClean="0">
                <a:effectLst/>
              </a:rPr>
              <a:t>). </a:t>
            </a:r>
            <a:r>
              <a:rPr lang="en-US" sz="1400" b="0" i="0" dirty="0">
                <a:effectLst/>
              </a:rPr>
              <a:t>Books question mark [Digital Image]. Available at: </a:t>
            </a:r>
            <a:r>
              <a:rPr lang="en-US" sz="1400" dirty="0"/>
              <a:t>https://pixabay.com/users/geralt-9301/?utm_source=link-attribution&amp;amp;utm_medium=referral&amp;amp;utm_campaign=image&amp;amp;utm_content=4158244 </a:t>
            </a:r>
          </a:p>
          <a:p>
            <a:endParaRPr lang="en-US" sz="1400" dirty="0"/>
          </a:p>
          <a:p>
            <a:r>
              <a:rPr lang="en-US" sz="1400" b="0" i="0" dirty="0">
                <a:effectLst/>
              </a:rPr>
              <a:t>Argent, S., &amp; Alexander, O. (2013). </a:t>
            </a:r>
            <a:r>
              <a:rPr lang="en-US" sz="1400" b="0" i="1" dirty="0">
                <a:effectLst/>
              </a:rPr>
              <a:t>Access EAP: Frameworks: Course Book with audio DVD</a:t>
            </a:r>
            <a:r>
              <a:rPr lang="en-US" sz="1400" b="0" i="0" dirty="0">
                <a:effectLst/>
              </a:rPr>
              <a:t>. Garnet Education.</a:t>
            </a:r>
          </a:p>
          <a:p>
            <a:endParaRPr lang="en-US" sz="1400" b="0" i="0" dirty="0">
              <a:effectLst/>
            </a:endParaRPr>
          </a:p>
          <a:p>
            <a:r>
              <a:rPr lang="en-US" sz="1400" b="0" i="0" dirty="0">
                <a:effectLst/>
              </a:rPr>
              <a:t>Park, C. (2003). In other (people's) words: Plagiarism by university students--literature and lessons. </a:t>
            </a:r>
            <a:r>
              <a:rPr lang="en-US" sz="1400" b="0" i="1" dirty="0">
                <a:effectLst/>
              </a:rPr>
              <a:t>Assessment &amp; evaluation in higher education</a:t>
            </a:r>
            <a:r>
              <a:rPr lang="en-US" sz="1400" b="0" i="0" dirty="0">
                <a:effectLst/>
              </a:rPr>
              <a:t>, </a:t>
            </a:r>
            <a:r>
              <a:rPr lang="en-US" sz="1400" b="0" i="1" dirty="0">
                <a:effectLst/>
              </a:rPr>
              <a:t>28</a:t>
            </a:r>
            <a:r>
              <a:rPr lang="en-US" sz="1400" b="0" i="0" dirty="0">
                <a:effectLst/>
              </a:rPr>
              <a:t>(5), 471-488.</a:t>
            </a:r>
          </a:p>
          <a:p>
            <a:endParaRPr lang="en-US" sz="1400" dirty="0"/>
          </a:p>
          <a:p>
            <a:r>
              <a:rPr lang="en-US" sz="1400" dirty="0" err="1" smtClean="0"/>
              <a:t>Matuszewski</a:t>
            </a:r>
            <a:r>
              <a:rPr lang="en-US" sz="1400" dirty="0" smtClean="0"/>
              <a:t> </a:t>
            </a:r>
            <a:r>
              <a:rPr lang="en-US" sz="1400" dirty="0"/>
              <a:t>(no date</a:t>
            </a:r>
            <a:r>
              <a:rPr lang="en-US" sz="1400" dirty="0" smtClean="0"/>
              <a:t>). </a:t>
            </a:r>
            <a:r>
              <a:rPr lang="en-US" sz="1400" dirty="0"/>
              <a:t>Book note education [Digital image] Available ate: https://pixabay.com/users/mzmatuszewski0-825220/?utm_source=link-attribution&amp;amp;utm_medium=referral&amp;amp;utm_campaign=image&amp;amp;utm_content=1850880 </a:t>
            </a:r>
          </a:p>
        </p:txBody>
      </p:sp>
      <p:pic>
        <p:nvPicPr>
          <p:cNvPr id="5" name="Picture 4" descr="A picture containing text, outdoor, sign&#10;&#10;Description automatically generated">
            <a:extLst>
              <a:ext uri="{FF2B5EF4-FFF2-40B4-BE49-F238E27FC236}">
                <a16:creationId xmlns:a16="http://schemas.microsoft.com/office/drawing/2014/main" id="{1DA01E4C-D147-473A-B40B-AF75E43FD0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6491" y="840160"/>
            <a:ext cx="2224185" cy="576064"/>
          </a:xfrm>
          <a:prstGeom prst="rect">
            <a:avLst/>
          </a:prstGeom>
        </p:spPr>
      </p:pic>
    </p:spTree>
    <p:extLst>
      <p:ext uri="{BB962C8B-B14F-4D97-AF65-F5344CB8AC3E}">
        <p14:creationId xmlns:p14="http://schemas.microsoft.com/office/powerpoint/2010/main" val="170081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589" y="840160"/>
            <a:ext cx="4201703" cy="1001216"/>
          </a:xfrm>
        </p:spPr>
        <p:txBody>
          <a:bodyPr/>
          <a:lstStyle/>
          <a:p>
            <a:r>
              <a:rPr lang="en-US" dirty="0"/>
              <a:t>References:</a:t>
            </a:r>
          </a:p>
        </p:txBody>
      </p:sp>
      <p:sp>
        <p:nvSpPr>
          <p:cNvPr id="4" name="Content Placeholder 13">
            <a:extLst>
              <a:ext uri="{FF2B5EF4-FFF2-40B4-BE49-F238E27FC236}">
                <a16:creationId xmlns:a16="http://schemas.microsoft.com/office/drawing/2014/main" id="{B8219E02-E1A9-4332-9955-4253B1D4994D}"/>
              </a:ext>
            </a:extLst>
          </p:cNvPr>
          <p:cNvSpPr>
            <a:spLocks noGrp="1"/>
          </p:cNvSpPr>
          <p:nvPr>
            <p:ph type="body" idx="1"/>
          </p:nvPr>
        </p:nvSpPr>
        <p:spPr>
          <a:xfrm>
            <a:off x="812589" y="1853952"/>
            <a:ext cx="7658087" cy="4395936"/>
          </a:xfrm>
        </p:spPr>
        <p:txBody>
          <a:bodyPr>
            <a:noAutofit/>
          </a:bodyPr>
          <a:lstStyle/>
          <a:p>
            <a:r>
              <a:rPr lang="en-US" sz="1400" b="0" i="0" dirty="0">
                <a:effectLst/>
              </a:rPr>
              <a:t>University of Reading (2022</a:t>
            </a:r>
            <a:r>
              <a:rPr lang="en-US" sz="1400" b="0" i="0" dirty="0" smtClean="0">
                <a:effectLst/>
              </a:rPr>
              <a:t>). </a:t>
            </a:r>
            <a:r>
              <a:rPr lang="en-US" sz="1400" b="0" i="1" dirty="0">
                <a:effectLst/>
              </a:rPr>
              <a:t>Citing References</a:t>
            </a:r>
            <a:r>
              <a:rPr lang="en-US" sz="1400" b="0" i="0" dirty="0">
                <a:effectLst/>
              </a:rPr>
              <a:t>. </a:t>
            </a:r>
            <a:r>
              <a:rPr lang="en-US" sz="1400" dirty="0"/>
              <a:t>Available</a:t>
            </a:r>
            <a:r>
              <a:rPr lang="en-US" sz="1400" b="0" i="0" dirty="0">
                <a:effectLst/>
              </a:rPr>
              <a:t> at: https://libguides.reading.ac.uk/citing-references/referencingstyles#:~:text=APA%20referencing%20is%20a%20variant,a%20bibliography%20in%20APA%20style. </a:t>
            </a:r>
            <a:r>
              <a:rPr lang="en-US" sz="1400" dirty="0"/>
              <a:t>(</a:t>
            </a:r>
            <a:r>
              <a:rPr lang="en-US" sz="1400" b="0" i="0" dirty="0">
                <a:effectLst/>
              </a:rPr>
              <a:t>Accessed: 6 March 2022)</a:t>
            </a:r>
            <a:endParaRPr lang="en-US" sz="1400" dirty="0"/>
          </a:p>
          <a:p>
            <a:endParaRPr lang="en-US" sz="1400" b="0" i="0" dirty="0">
              <a:effectLst/>
            </a:endParaRPr>
          </a:p>
          <a:p>
            <a:r>
              <a:rPr lang="en-US" sz="1400" b="0" i="0" dirty="0">
                <a:effectLst/>
              </a:rPr>
              <a:t>University of South Australia (2022</a:t>
            </a:r>
            <a:r>
              <a:rPr lang="en-US" sz="1400" b="0" i="0" dirty="0" smtClean="0">
                <a:effectLst/>
              </a:rPr>
              <a:t>). </a:t>
            </a:r>
            <a:r>
              <a:rPr lang="en-US" sz="1400" b="0" i="1" dirty="0">
                <a:effectLst/>
              </a:rPr>
              <a:t>Using Turnitin</a:t>
            </a:r>
            <a:r>
              <a:rPr lang="en-US" sz="1400" b="0" i="0" dirty="0">
                <a:effectLst/>
              </a:rPr>
              <a:t>. </a:t>
            </a:r>
            <a:r>
              <a:rPr lang="en-US" sz="1400" dirty="0"/>
              <a:t>Available</a:t>
            </a:r>
            <a:r>
              <a:rPr lang="en-US" sz="1400" b="0" i="0" dirty="0">
                <a:effectLst/>
              </a:rPr>
              <a:t> at: https://lo.unisa.edu.au/mod/book/view.php?id=252146&amp;chapterid=39214. </a:t>
            </a:r>
            <a:r>
              <a:rPr lang="en-US" sz="1400" dirty="0"/>
              <a:t>(</a:t>
            </a:r>
            <a:r>
              <a:rPr lang="en-US" sz="1400" b="0" i="0" dirty="0">
                <a:effectLst/>
              </a:rPr>
              <a:t>Accessed: 6 March 2022)</a:t>
            </a:r>
          </a:p>
          <a:p>
            <a:endParaRPr lang="en-US" sz="1400" dirty="0"/>
          </a:p>
          <a:p>
            <a:r>
              <a:rPr lang="en-US" sz="1400" b="0" i="0" dirty="0">
                <a:effectLst/>
              </a:rPr>
              <a:t>Royal Literary Fund (2022</a:t>
            </a:r>
            <a:r>
              <a:rPr lang="en-US" sz="1400" b="0" i="0" dirty="0" smtClean="0">
                <a:effectLst/>
              </a:rPr>
              <a:t>). </a:t>
            </a:r>
            <a:r>
              <a:rPr lang="en-US" sz="1400" b="0" i="1" dirty="0">
                <a:effectLst/>
              </a:rPr>
              <a:t>MLA, APA, Harvard or MHRA? </a:t>
            </a:r>
            <a:r>
              <a:rPr lang="en-US" sz="1400" dirty="0"/>
              <a:t>Available</a:t>
            </a:r>
            <a:r>
              <a:rPr lang="en-US" sz="1400" b="0" i="0" dirty="0">
                <a:effectLst/>
              </a:rPr>
              <a:t> at: https://www.rlf.org.uk/resources/mla-apa-harvard-or-mhra/#:~:text=Referencing%20styles,Modern%20Humanities%20Research%20Association)%20system. </a:t>
            </a:r>
            <a:r>
              <a:rPr lang="en-US" sz="1400" dirty="0"/>
              <a:t>(</a:t>
            </a:r>
            <a:r>
              <a:rPr lang="en-US" sz="1400" b="0" i="0" dirty="0">
                <a:effectLst/>
              </a:rPr>
              <a:t>Accessed: 6 March 2022)</a:t>
            </a:r>
          </a:p>
          <a:p>
            <a:endParaRPr lang="en-US" sz="1400" b="0" i="0" dirty="0">
              <a:effectLst/>
            </a:endParaRPr>
          </a:p>
          <a:p>
            <a:r>
              <a:rPr lang="en-US" sz="1400" dirty="0"/>
              <a:t>Tan </a:t>
            </a:r>
            <a:r>
              <a:rPr lang="en-US" sz="1400" b="0" i="0" dirty="0">
                <a:effectLst/>
              </a:rPr>
              <a:t>(no date</a:t>
            </a:r>
            <a:r>
              <a:rPr lang="en-US" sz="1400" b="0" i="0" dirty="0" smtClean="0">
                <a:effectLst/>
              </a:rPr>
              <a:t>). </a:t>
            </a:r>
            <a:r>
              <a:rPr lang="en-US" sz="1400" b="0" i="0" dirty="0">
                <a:effectLst/>
              </a:rPr>
              <a:t>Library [Digital Image]. Available at: </a:t>
            </a:r>
            <a:r>
              <a:rPr lang="en-US" sz="1400" dirty="0"/>
              <a:t>https://pixabay.com/users/andrew_t8-1822880/?utm_source=link-attribution&amp;amp;utm_medium=referral&amp;amp;utm_campaign=image&amp;amp;utm_content=1400313 </a:t>
            </a:r>
          </a:p>
          <a:p>
            <a:endParaRPr lang="en-US" sz="1400" b="0" i="0" dirty="0">
              <a:effectLst/>
            </a:endParaRPr>
          </a:p>
        </p:txBody>
      </p:sp>
      <p:pic>
        <p:nvPicPr>
          <p:cNvPr id="5" name="Picture 4" descr="A picture containing text, outdoor, sign&#10;&#10;Description automatically generated">
            <a:extLst>
              <a:ext uri="{FF2B5EF4-FFF2-40B4-BE49-F238E27FC236}">
                <a16:creationId xmlns:a16="http://schemas.microsoft.com/office/drawing/2014/main" id="{1DA01E4C-D147-473A-B40B-AF75E43FD0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6491" y="840160"/>
            <a:ext cx="2224185" cy="576064"/>
          </a:xfrm>
          <a:prstGeom prst="rect">
            <a:avLst/>
          </a:prstGeom>
        </p:spPr>
      </p:pic>
    </p:spTree>
    <p:extLst>
      <p:ext uri="{BB962C8B-B14F-4D97-AF65-F5344CB8AC3E}">
        <p14:creationId xmlns:p14="http://schemas.microsoft.com/office/powerpoint/2010/main" val="296722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outdoor, sign&#10;&#10;Description automatically generated">
            <a:extLst>
              <a:ext uri="{FF2B5EF4-FFF2-40B4-BE49-F238E27FC236}">
                <a16:creationId xmlns:a16="http://schemas.microsoft.com/office/drawing/2014/main" id="{0D621CA1-AEBD-4A2B-ADF6-22929FA7B2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772" y="685800"/>
            <a:ext cx="2224185" cy="576064"/>
          </a:xfrm>
          <a:prstGeom prst="rect">
            <a:avLst/>
          </a:prstGeom>
        </p:spPr>
      </p:pic>
      <p:sp>
        <p:nvSpPr>
          <p:cNvPr id="12" name="TextBox 11">
            <a:extLst>
              <a:ext uri="{FF2B5EF4-FFF2-40B4-BE49-F238E27FC236}">
                <a16:creationId xmlns:a16="http://schemas.microsoft.com/office/drawing/2014/main" id="{4B02AA7E-09F5-8623-54A0-A7FE7E63DF4E}"/>
              </a:ext>
            </a:extLst>
          </p:cNvPr>
          <p:cNvSpPr txBox="1"/>
          <p:nvPr/>
        </p:nvSpPr>
        <p:spPr>
          <a:xfrm>
            <a:off x="563488" y="558333"/>
            <a:ext cx="7560840" cy="830997"/>
          </a:xfrm>
          <a:prstGeom prst="rect">
            <a:avLst/>
          </a:prstGeom>
          <a:noFill/>
        </p:spPr>
        <p:txBody>
          <a:bodyPr wrap="square">
            <a:spAutoFit/>
          </a:bodyPr>
          <a:lstStyle/>
          <a:p>
            <a:r>
              <a:rPr lang="en-US" dirty="0"/>
              <a:t>While we’re waiting for others to join, click the QR code &amp; tell us your thoughts (it’s anonymous)!</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32" y="2132856"/>
            <a:ext cx="4005064" cy="40050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4412" y="1844824"/>
            <a:ext cx="5586544" cy="4176464"/>
          </a:xfrm>
        </p:spPr>
        <p:txBody>
          <a:bodyPr>
            <a:noAutofit/>
          </a:bodyPr>
          <a:lstStyle/>
          <a:p>
            <a:pPr>
              <a:lnSpc>
                <a:spcPct val="107000"/>
              </a:lnSpc>
              <a:spcAft>
                <a:spcPts val="800"/>
              </a:spcAft>
            </a:pPr>
            <a:r>
              <a:rPr lang="en-US" sz="2800" dirty="0">
                <a:latin typeface="Calibri" panose="020F0502020204030204" pitchFamily="34" charset="0"/>
                <a:cs typeface="Calibri" panose="020F0502020204030204" pitchFamily="34" charset="0"/>
              </a:rPr>
              <a:t>‘The term plagiarism is usually used to refer to the theft of words or ideas, beyond what would normally be regarded as general knowledge’ (Park, 2003 p. 472). </a:t>
            </a:r>
            <a:r>
              <a:rPr lang="en-GB" sz="2800" dirty="0">
                <a:latin typeface="Calibri" panose="020F0502020204030204" pitchFamily="34" charset="0"/>
                <a:cs typeface="Calibri" panose="020F0502020204030204" pitchFamily="34" charset="0"/>
              </a:rPr>
              <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
            </a:r>
            <a:br>
              <a:rPr lang="en-GB" sz="2800" dirty="0">
                <a:latin typeface="Calibri" panose="020F0502020204030204" pitchFamily="34" charset="0"/>
                <a:cs typeface="Calibri" panose="020F0502020204030204" pitchFamily="34" charset="0"/>
              </a:rPr>
            </a:br>
            <a:endParaRPr lang="en-GB" sz="2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picture containing text, outdoor, sign&#10;&#10;Description automatically generated">
            <a:extLst>
              <a:ext uri="{FF2B5EF4-FFF2-40B4-BE49-F238E27FC236}">
                <a16:creationId xmlns:a16="http://schemas.microsoft.com/office/drawing/2014/main" id="{0D621CA1-AEBD-4A2B-ADF6-22929FA7B2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772" y="685800"/>
            <a:ext cx="2224185" cy="576064"/>
          </a:xfrm>
          <a:prstGeom prst="rect">
            <a:avLst/>
          </a:prstGeom>
        </p:spPr>
      </p:pic>
      <p:pic>
        <p:nvPicPr>
          <p:cNvPr id="3" name="Picture 2" descr="A picture containing text, person, library, shelf&#10;&#10;Description automatically generated">
            <a:extLst>
              <a:ext uri="{FF2B5EF4-FFF2-40B4-BE49-F238E27FC236}">
                <a16:creationId xmlns:a16="http://schemas.microsoft.com/office/drawing/2014/main" id="{61503BCC-0898-43BD-AC40-64C556FF2F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868" y="685800"/>
            <a:ext cx="5194920" cy="34632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B177A4D3-8B21-4592-8593-75733BB5AC49}"/>
              </a:ext>
            </a:extLst>
          </p:cNvPr>
          <p:cNvSpPr txBox="1"/>
          <p:nvPr/>
        </p:nvSpPr>
        <p:spPr>
          <a:xfrm>
            <a:off x="507868" y="4365104"/>
            <a:ext cx="5194920" cy="261610"/>
          </a:xfrm>
          <a:prstGeom prst="rect">
            <a:avLst/>
          </a:prstGeom>
          <a:noFill/>
        </p:spPr>
        <p:txBody>
          <a:bodyPr wrap="square">
            <a:spAutoFit/>
          </a:bodyPr>
          <a:lstStyle/>
          <a:p>
            <a:r>
              <a:rPr lang="en-US" sz="1100" b="0" i="0" dirty="0">
                <a:effectLst/>
              </a:rPr>
              <a:t>(Altmann, no date)</a:t>
            </a:r>
            <a:endParaRPr lang="en-GB" sz="1100" dirty="0"/>
          </a:p>
        </p:txBody>
      </p:sp>
    </p:spTree>
    <p:extLst>
      <p:ext uri="{BB962C8B-B14F-4D97-AF65-F5344CB8AC3E}">
        <p14:creationId xmlns:p14="http://schemas.microsoft.com/office/powerpoint/2010/main" val="378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outdoor, sign&#10;&#10;Description automatically generated">
            <a:extLst>
              <a:ext uri="{FF2B5EF4-FFF2-40B4-BE49-F238E27FC236}">
                <a16:creationId xmlns:a16="http://schemas.microsoft.com/office/drawing/2014/main" id="{EC0BF67E-3F95-4F1A-937C-BC677F3547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772" y="685800"/>
            <a:ext cx="2224185" cy="576064"/>
          </a:xfrm>
          <a:prstGeom prst="rect">
            <a:avLst/>
          </a:prstGeom>
        </p:spPr>
      </p:pic>
      <p:sp>
        <p:nvSpPr>
          <p:cNvPr id="8" name="Title 12"/>
          <p:cNvSpPr txBox="1">
            <a:spLocks/>
          </p:cNvSpPr>
          <p:nvPr/>
        </p:nvSpPr>
        <p:spPr>
          <a:xfrm>
            <a:off x="3646140" y="2276872"/>
            <a:ext cx="10157354" cy="1961356"/>
          </a:xfrm>
          <a:prstGeom prst="rect">
            <a:avLst/>
          </a:prstGeom>
        </p:spPr>
        <p:txBody>
          <a:bodyPr vert="horz" lIns="121899" tIns="60949" rIns="121899" bIns="60949" rtlCol="0" anchor="b">
            <a:normAutofit/>
          </a:bodyPr>
          <a:lstStyle>
            <a:lvl1pPr algn="l" defTabSz="1218987" rtl="0" eaLnBrk="1" latinLnBrk="0" hangingPunct="1">
              <a:lnSpc>
                <a:spcPct val="90000"/>
              </a:lnSpc>
              <a:spcBef>
                <a:spcPct val="0"/>
              </a:spcBef>
              <a:buNone/>
              <a:tabLst/>
              <a:defRPr sz="5400" kern="1200" cap="none" baseline="0">
                <a:solidFill>
                  <a:schemeClr val="tx1"/>
                </a:solidFill>
                <a:latin typeface="+mj-lt"/>
                <a:ea typeface="+mj-ea"/>
                <a:cs typeface="+mj-cs"/>
              </a:defRPr>
            </a:lvl1pPr>
          </a:lstStyle>
          <a:p>
            <a:r>
              <a:rPr lang="en-US" dirty="0" smtClean="0"/>
              <a:t>How do we avoid the allegation of plagiarism?</a:t>
            </a:r>
            <a:endParaRPr lang="en-US" dirty="0"/>
          </a:p>
        </p:txBody>
      </p:sp>
    </p:spTree>
    <p:extLst>
      <p:ext uri="{BB962C8B-B14F-4D97-AF65-F5344CB8AC3E}">
        <p14:creationId xmlns:p14="http://schemas.microsoft.com/office/powerpoint/2010/main" val="308542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1755676"/>
            <a:ext cx="10157354" cy="1961356"/>
          </a:xfrm>
        </p:spPr>
        <p:txBody>
          <a:bodyPr>
            <a:normAutofit/>
          </a:bodyPr>
          <a:lstStyle/>
          <a:p>
            <a:r>
              <a:rPr lang="en-US" dirty="0"/>
              <a:t>What’s the purpose of referencing in academic texts and why do we use them?</a:t>
            </a:r>
          </a:p>
        </p:txBody>
      </p:sp>
      <p:sp>
        <p:nvSpPr>
          <p:cNvPr id="14" name="Content Placeholder 13"/>
          <p:cNvSpPr>
            <a:spLocks noGrp="1"/>
          </p:cNvSpPr>
          <p:nvPr>
            <p:ph idx="1"/>
          </p:nvPr>
        </p:nvSpPr>
        <p:spPr>
          <a:xfrm>
            <a:off x="1128464" y="4210844"/>
            <a:ext cx="10157354" cy="1467544"/>
          </a:xfrm>
        </p:spPr>
        <p:txBody>
          <a:bodyPr>
            <a:normAutofit fontScale="92500" lnSpcReduction="10000"/>
          </a:bodyPr>
          <a:lstStyle/>
          <a:p>
            <a:pPr>
              <a:buFont typeface="Wingdings" panose="05000000000000000000" pitchFamily="2" charset="2"/>
              <a:buChar char="Ø"/>
            </a:pPr>
            <a:r>
              <a:rPr lang="en-US" dirty="0"/>
              <a:t>How many referencing styles can you think of </a:t>
            </a:r>
          </a:p>
          <a:p>
            <a:pPr>
              <a:buFont typeface="Wingdings" panose="05000000000000000000" pitchFamily="2" charset="2"/>
              <a:buChar char="Ø"/>
            </a:pPr>
            <a:r>
              <a:rPr lang="en-US" dirty="0"/>
              <a:t>How many variants within these styles do you think there are? </a:t>
            </a:r>
          </a:p>
          <a:p>
            <a:pPr>
              <a:buFont typeface="Wingdings" panose="05000000000000000000" pitchFamily="2" charset="2"/>
              <a:buChar char="Ø"/>
            </a:pPr>
            <a:r>
              <a:rPr lang="en-US" dirty="0"/>
              <a:t>Why are there so many?</a:t>
            </a:r>
          </a:p>
        </p:txBody>
      </p:sp>
      <p:pic>
        <p:nvPicPr>
          <p:cNvPr id="4" name="Picture 3" descr="A picture containing text, outdoor, sign&#10;&#10;Description automatically generated">
            <a:extLst>
              <a:ext uri="{FF2B5EF4-FFF2-40B4-BE49-F238E27FC236}">
                <a16:creationId xmlns:a16="http://schemas.microsoft.com/office/drawing/2014/main" id="{0D621CA1-AEBD-4A2B-ADF6-22929FA7B2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772" y="685800"/>
            <a:ext cx="2224185" cy="576064"/>
          </a:xfrm>
          <a:prstGeom prst="rect">
            <a:avLst/>
          </a:prstGeom>
        </p:spPr>
      </p:pic>
    </p:spTree>
    <p:extLst>
      <p:ext uri="{BB962C8B-B14F-4D97-AF65-F5344CB8AC3E}">
        <p14:creationId xmlns:p14="http://schemas.microsoft.com/office/powerpoint/2010/main" val="1815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4412" y="1844824"/>
            <a:ext cx="5586544" cy="3960440"/>
          </a:xfrm>
        </p:spPr>
        <p:txBody>
          <a:bodyPr>
            <a:normAutofit/>
          </a:bodyPr>
          <a:lstStyle/>
          <a:p>
            <a:pPr>
              <a:lnSpc>
                <a:spcPct val="107000"/>
              </a:lnSpc>
              <a:spcAft>
                <a:spcPts val="800"/>
              </a:spcAft>
            </a:pPr>
            <a:r>
              <a:rPr lang="en-GB" sz="1800" dirty="0">
                <a:latin typeface="Calibri" panose="020F0502020204030204" pitchFamily="34" charset="0"/>
                <a:ea typeface="Calibri" panose="020F0502020204030204" pitchFamily="34" charset="0"/>
                <a:cs typeface="Calibri" panose="020F0502020204030204" pitchFamily="34" charset="0"/>
              </a:rPr>
              <a:t>T</a:t>
            </a:r>
            <a:r>
              <a:rPr lang="en-GB" sz="1800" dirty="0">
                <a:effectLst/>
                <a:latin typeface="Calibri" panose="020F0502020204030204" pitchFamily="34" charset="0"/>
                <a:ea typeface="Calibri" panose="020F0502020204030204" pitchFamily="34" charset="0"/>
                <a:cs typeface="Calibri" panose="020F0502020204030204" pitchFamily="34" charset="0"/>
              </a:rPr>
              <a:t>he Royal Literary Fund (2022) highlights four widely-used referencing conventions. They are called the </a:t>
            </a:r>
            <a:r>
              <a:rPr lang="en-GB" sz="1800" i="1" dirty="0">
                <a:effectLst/>
                <a:latin typeface="Calibri" panose="020F0502020204030204" pitchFamily="34" charset="0"/>
                <a:ea typeface="Calibri" panose="020F0502020204030204" pitchFamily="34" charset="0"/>
                <a:cs typeface="Calibri" panose="020F0502020204030204" pitchFamily="34" charset="0"/>
              </a:rPr>
              <a:t>MLA</a:t>
            </a:r>
            <a:r>
              <a:rPr lang="en-GB" sz="1800" dirty="0">
                <a:effectLst/>
                <a:latin typeface="Calibri" panose="020F0502020204030204" pitchFamily="34" charset="0"/>
                <a:ea typeface="Calibri" panose="020F0502020204030204" pitchFamily="34" charset="0"/>
                <a:cs typeface="Calibri" panose="020F0502020204030204" pitchFamily="34" charset="0"/>
              </a:rPr>
              <a:t> (Modern Languages Association) system, the </a:t>
            </a:r>
            <a:r>
              <a:rPr lang="en-GB" sz="1800" i="1" dirty="0">
                <a:effectLst/>
                <a:latin typeface="Calibri" panose="020F0502020204030204" pitchFamily="34" charset="0"/>
                <a:ea typeface="Calibri" panose="020F0502020204030204" pitchFamily="34" charset="0"/>
                <a:cs typeface="Calibri" panose="020F0502020204030204" pitchFamily="34" charset="0"/>
              </a:rPr>
              <a:t>APA</a:t>
            </a:r>
            <a:r>
              <a:rPr lang="en-GB" sz="1800" dirty="0">
                <a:effectLst/>
                <a:latin typeface="Calibri" panose="020F0502020204030204" pitchFamily="34" charset="0"/>
                <a:ea typeface="Calibri" panose="020F0502020204030204" pitchFamily="34" charset="0"/>
                <a:cs typeface="Calibri" panose="020F0502020204030204" pitchFamily="34" charset="0"/>
              </a:rPr>
              <a:t> (American Psychological Association) system, the </a:t>
            </a:r>
            <a:r>
              <a:rPr lang="en-GB" sz="1800" i="1" dirty="0">
                <a:effectLst/>
                <a:latin typeface="Calibri" panose="020F0502020204030204" pitchFamily="34" charset="0"/>
                <a:ea typeface="Calibri" panose="020F0502020204030204" pitchFamily="34" charset="0"/>
                <a:cs typeface="Calibri" panose="020F0502020204030204" pitchFamily="34" charset="0"/>
              </a:rPr>
              <a:t>Harvard</a:t>
            </a:r>
            <a:r>
              <a:rPr lang="en-GB" sz="1800" dirty="0">
                <a:effectLst/>
                <a:latin typeface="Calibri" panose="020F0502020204030204" pitchFamily="34" charset="0"/>
                <a:ea typeface="Calibri" panose="020F0502020204030204" pitchFamily="34" charset="0"/>
                <a:cs typeface="Calibri" panose="020F0502020204030204" pitchFamily="34" charset="0"/>
              </a:rPr>
              <a:t> system, and the </a:t>
            </a:r>
            <a:r>
              <a:rPr lang="en-GB" sz="1800" i="1" dirty="0">
                <a:effectLst/>
                <a:latin typeface="Calibri" panose="020F0502020204030204" pitchFamily="34" charset="0"/>
                <a:ea typeface="Calibri" panose="020F0502020204030204" pitchFamily="34" charset="0"/>
                <a:cs typeface="Calibri" panose="020F0502020204030204" pitchFamily="34" charset="0"/>
              </a:rPr>
              <a:t>MHRA</a:t>
            </a:r>
            <a:r>
              <a:rPr lang="en-GB" sz="1800" dirty="0">
                <a:effectLst/>
                <a:latin typeface="Calibri" panose="020F0502020204030204" pitchFamily="34" charset="0"/>
                <a:ea typeface="Calibri" panose="020F0502020204030204" pitchFamily="34" charset="0"/>
                <a:cs typeface="Calibri" panose="020F0502020204030204" pitchFamily="34" charset="0"/>
              </a:rPr>
              <a:t> (Modern Humanities Research Association) system.</a:t>
            </a:r>
            <a:br>
              <a:rPr lang="en-GB" sz="1800" dirty="0">
                <a:effectLst/>
                <a:latin typeface="Calibri" panose="020F0502020204030204" pitchFamily="34" charset="0"/>
                <a:ea typeface="Calibri" panose="020F0502020204030204" pitchFamily="34" charset="0"/>
                <a:cs typeface="Calibri" panose="020F0502020204030204" pitchFamily="34" charset="0"/>
              </a:rPr>
            </a:br>
            <a:r>
              <a:rPr lang="en-GB" sz="1800" dirty="0">
                <a:effectLst/>
                <a:latin typeface="Calibri" panose="020F0502020204030204" pitchFamily="34" charset="0"/>
                <a:ea typeface="Calibri" panose="020F0502020204030204" pitchFamily="34" charset="0"/>
                <a:cs typeface="Calibri" panose="020F0502020204030204" pitchFamily="34" charset="0"/>
              </a:rPr>
              <a:t/>
            </a:r>
            <a:br>
              <a:rPr lang="en-GB" sz="1800" dirty="0">
                <a:effectLst/>
                <a:latin typeface="Calibri" panose="020F0502020204030204" pitchFamily="34" charset="0"/>
                <a:ea typeface="Calibri" panose="020F0502020204030204" pitchFamily="34" charset="0"/>
                <a:cs typeface="Calibri" panose="020F0502020204030204" pitchFamily="34" charset="0"/>
              </a:rPr>
            </a:br>
            <a:r>
              <a:rPr lang="en-GB" sz="1800" dirty="0">
                <a:effectLst/>
                <a:latin typeface="Calibri" panose="020F0502020204030204" pitchFamily="34" charset="0"/>
                <a:ea typeface="Calibri" panose="020F0502020204030204" pitchFamily="34" charset="0"/>
                <a:cs typeface="Calibri" panose="020F0502020204030204" pitchFamily="34" charset="0"/>
              </a:rPr>
              <a:t/>
            </a:r>
            <a:br>
              <a:rPr lang="en-GB" sz="1800" dirty="0">
                <a:effectLst/>
                <a:latin typeface="Calibri" panose="020F0502020204030204" pitchFamily="34" charset="0"/>
                <a:ea typeface="Calibri" panose="020F0502020204030204" pitchFamily="34" charset="0"/>
                <a:cs typeface="Calibri" panose="020F0502020204030204" pitchFamily="34" charset="0"/>
              </a:rPr>
            </a:br>
            <a:r>
              <a:rPr lang="en-GB" sz="1800" dirty="0">
                <a:effectLst/>
                <a:latin typeface="Calibri" panose="020F0502020204030204" pitchFamily="34" charset="0"/>
                <a:ea typeface="Calibri" panose="020F0502020204030204" pitchFamily="34" charset="0"/>
                <a:cs typeface="Calibri" panose="020F0502020204030204" pitchFamily="34" charset="0"/>
              </a:rPr>
              <a:t>Particular referencing styles are preferred by particular academic disciplines because they work better with the kind of texts that are most commonly used in that discipline (University of Reading, 2022).</a:t>
            </a:r>
            <a:br>
              <a:rPr lang="en-GB" sz="1800" dirty="0">
                <a:effectLst/>
                <a:latin typeface="Calibri" panose="020F0502020204030204" pitchFamily="34" charset="0"/>
                <a:ea typeface="Calibri" panose="020F0502020204030204" pitchFamily="34" charset="0"/>
                <a:cs typeface="Calibri" panose="020F0502020204030204" pitchFamily="34" charset="0"/>
              </a:rPr>
            </a:br>
            <a:endParaRPr lang="en-GB"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picture containing text, outdoor, sign&#10;&#10;Description automatically generated">
            <a:extLst>
              <a:ext uri="{FF2B5EF4-FFF2-40B4-BE49-F238E27FC236}">
                <a16:creationId xmlns:a16="http://schemas.microsoft.com/office/drawing/2014/main" id="{0D621CA1-AEBD-4A2B-ADF6-22929FA7B2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772" y="685800"/>
            <a:ext cx="2224185" cy="576064"/>
          </a:xfrm>
          <a:prstGeom prst="rect">
            <a:avLst/>
          </a:prstGeom>
        </p:spPr>
      </p:pic>
      <p:pic>
        <p:nvPicPr>
          <p:cNvPr id="3" name="Picture 2" descr="A picture containing text, person, library, shelf&#10;&#10;Description automatically generated">
            <a:extLst>
              <a:ext uri="{FF2B5EF4-FFF2-40B4-BE49-F238E27FC236}">
                <a16:creationId xmlns:a16="http://schemas.microsoft.com/office/drawing/2014/main" id="{61503BCC-0898-43BD-AC40-64C556FF2F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868" y="685800"/>
            <a:ext cx="5194920" cy="34632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B177A4D3-8B21-4592-8593-75733BB5AC49}"/>
              </a:ext>
            </a:extLst>
          </p:cNvPr>
          <p:cNvSpPr txBox="1"/>
          <p:nvPr/>
        </p:nvSpPr>
        <p:spPr>
          <a:xfrm>
            <a:off x="507868" y="4149080"/>
            <a:ext cx="5194920" cy="261610"/>
          </a:xfrm>
          <a:prstGeom prst="rect">
            <a:avLst/>
          </a:prstGeom>
          <a:noFill/>
        </p:spPr>
        <p:txBody>
          <a:bodyPr wrap="square">
            <a:spAutoFit/>
          </a:bodyPr>
          <a:lstStyle/>
          <a:p>
            <a:r>
              <a:rPr lang="en-US" sz="1100" b="0" i="0" dirty="0">
                <a:effectLst/>
              </a:rPr>
              <a:t>(Altmann, no date)</a:t>
            </a:r>
            <a:endParaRPr lang="en-GB" sz="1100" dirty="0"/>
          </a:p>
        </p:txBody>
      </p:sp>
    </p:spTree>
    <p:extLst>
      <p:ext uri="{BB962C8B-B14F-4D97-AF65-F5344CB8AC3E}">
        <p14:creationId xmlns:p14="http://schemas.microsoft.com/office/powerpoint/2010/main" val="225931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287" y="446770"/>
            <a:ext cx="8329043" cy="1698575"/>
          </a:xfrm>
        </p:spPr>
        <p:txBody>
          <a:bodyPr>
            <a:normAutofit fontScale="90000"/>
          </a:bodyPr>
          <a:lstStyle/>
          <a:p>
            <a:r>
              <a:rPr lang="en-US" dirty="0"/>
              <a:t>At QMU two different styles are used by different departments</a:t>
            </a:r>
          </a:p>
        </p:txBody>
      </p:sp>
      <p:sp>
        <p:nvSpPr>
          <p:cNvPr id="3" name="Content Placeholder 2"/>
          <p:cNvSpPr>
            <a:spLocks noGrp="1"/>
          </p:cNvSpPr>
          <p:nvPr>
            <p:ph sz="half" idx="2"/>
          </p:nvPr>
        </p:nvSpPr>
        <p:spPr>
          <a:xfrm>
            <a:off x="507869" y="2420888"/>
            <a:ext cx="6378631" cy="3575749"/>
          </a:xfrm>
        </p:spPr>
        <p:txBody>
          <a:bodyPr>
            <a:normAutofit/>
          </a:bodyPr>
          <a:lstStyle/>
          <a:p>
            <a:pPr marL="0" indent="0">
              <a:buNone/>
            </a:pPr>
            <a:r>
              <a:rPr lang="en-US" dirty="0"/>
              <a:t>APA and Harvard. It’s important you check the required convention with your department! </a:t>
            </a:r>
          </a:p>
          <a:p>
            <a:pPr marL="0" indent="0">
              <a:buNone/>
            </a:pPr>
            <a:endParaRPr lang="en-US" dirty="0"/>
          </a:p>
          <a:p>
            <a:pPr marL="0" indent="0">
              <a:buNone/>
            </a:pPr>
            <a:r>
              <a:rPr lang="en-US" b="1" i="1" dirty="0"/>
              <a:t>When you use someone else’s ideas in your work, you must reference the sources in order to:</a:t>
            </a:r>
            <a:endParaRPr lang="en-US" b="1" i="1" u="sng" dirty="0"/>
          </a:p>
        </p:txBody>
      </p:sp>
      <p:pic>
        <p:nvPicPr>
          <p:cNvPr id="7" name="Picture 6" descr="A picture containing text, outdoor, sign&#10;&#10;Description automatically generated">
            <a:extLst>
              <a:ext uri="{FF2B5EF4-FFF2-40B4-BE49-F238E27FC236}">
                <a16:creationId xmlns:a16="http://schemas.microsoft.com/office/drawing/2014/main" id="{8C8F0A40-874C-4431-85C8-5D4FE9EADB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772" y="685800"/>
            <a:ext cx="2224185" cy="576064"/>
          </a:xfrm>
          <a:prstGeom prst="rect">
            <a:avLst/>
          </a:prstGeom>
        </p:spPr>
      </p:pic>
      <p:pic>
        <p:nvPicPr>
          <p:cNvPr id="9" name="Picture 8" descr="High angle view of people in a room&#10;&#10;Description automatically generated with medium confidence">
            <a:extLst>
              <a:ext uri="{FF2B5EF4-FFF2-40B4-BE49-F238E27FC236}">
                <a16:creationId xmlns:a16="http://schemas.microsoft.com/office/drawing/2014/main" id="{6F9C3C74-C977-400B-9E3E-2570E7D99F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5399" y="2564904"/>
            <a:ext cx="4495557" cy="2997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9E76077F-F9FB-4F3B-BBC2-D06C3681FB51}"/>
              </a:ext>
            </a:extLst>
          </p:cNvPr>
          <p:cNvSpPr txBox="1"/>
          <p:nvPr/>
        </p:nvSpPr>
        <p:spPr>
          <a:xfrm>
            <a:off x="7185399" y="5561941"/>
            <a:ext cx="4495557" cy="261610"/>
          </a:xfrm>
          <a:prstGeom prst="rect">
            <a:avLst/>
          </a:prstGeom>
          <a:noFill/>
        </p:spPr>
        <p:txBody>
          <a:bodyPr wrap="square">
            <a:spAutoFit/>
          </a:bodyPr>
          <a:lstStyle/>
          <a:p>
            <a:pPr algn="r"/>
            <a:r>
              <a:rPr lang="en-US" sz="1100" b="0" i="0" dirty="0">
                <a:effectLst/>
              </a:rPr>
              <a:t>(Tan, no date)</a:t>
            </a:r>
            <a:endParaRPr lang="en-GB" sz="1100" dirty="0"/>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07869" y="2098661"/>
            <a:ext cx="6090599" cy="3897976"/>
          </a:xfrm>
        </p:spPr>
        <p:txBody>
          <a:bodyPr>
            <a:normAutofit/>
          </a:bodyPr>
          <a:lstStyle/>
          <a:p>
            <a:r>
              <a:rPr lang="en-US" b="1" dirty="0"/>
              <a:t>Show you are aware of other people’s ideas and are including them</a:t>
            </a:r>
          </a:p>
          <a:p>
            <a:r>
              <a:rPr lang="en-US" b="1" dirty="0"/>
              <a:t>Acknowledge other people’s ideas</a:t>
            </a:r>
          </a:p>
          <a:p>
            <a:r>
              <a:rPr lang="en-US" b="1" dirty="0"/>
              <a:t>Allow the reader to find the original material you have used </a:t>
            </a:r>
          </a:p>
          <a:p>
            <a:r>
              <a:rPr lang="en-US" b="1" dirty="0"/>
              <a:t>Support points and arguments </a:t>
            </a:r>
            <a:r>
              <a:rPr lang="en-US" b="1" u="sng" dirty="0"/>
              <a:t>you</a:t>
            </a:r>
            <a:r>
              <a:rPr lang="en-US" b="1" dirty="0"/>
              <a:t> want to make</a:t>
            </a:r>
          </a:p>
        </p:txBody>
      </p:sp>
      <p:pic>
        <p:nvPicPr>
          <p:cNvPr id="7" name="Picture 6" descr="A picture containing text, outdoor, sign&#10;&#10;Description automatically generated">
            <a:extLst>
              <a:ext uri="{FF2B5EF4-FFF2-40B4-BE49-F238E27FC236}">
                <a16:creationId xmlns:a16="http://schemas.microsoft.com/office/drawing/2014/main" id="{8C8F0A40-874C-4431-85C8-5D4FE9EADB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772" y="685800"/>
            <a:ext cx="2224185" cy="576064"/>
          </a:xfrm>
          <a:prstGeom prst="rect">
            <a:avLst/>
          </a:prstGeom>
        </p:spPr>
      </p:pic>
      <p:sp>
        <p:nvSpPr>
          <p:cNvPr id="8" name="TextBox 7">
            <a:extLst>
              <a:ext uri="{FF2B5EF4-FFF2-40B4-BE49-F238E27FC236}">
                <a16:creationId xmlns:a16="http://schemas.microsoft.com/office/drawing/2014/main" id="{9E76077F-F9FB-4F3B-BBC2-D06C3681FB51}"/>
              </a:ext>
            </a:extLst>
          </p:cNvPr>
          <p:cNvSpPr txBox="1"/>
          <p:nvPr/>
        </p:nvSpPr>
        <p:spPr>
          <a:xfrm>
            <a:off x="7185399" y="5561941"/>
            <a:ext cx="4495557" cy="261610"/>
          </a:xfrm>
          <a:prstGeom prst="rect">
            <a:avLst/>
          </a:prstGeom>
          <a:noFill/>
        </p:spPr>
        <p:txBody>
          <a:bodyPr wrap="square">
            <a:spAutoFit/>
          </a:bodyPr>
          <a:lstStyle/>
          <a:p>
            <a:pPr algn="r"/>
            <a:r>
              <a:rPr lang="en-US" sz="1100" dirty="0"/>
              <a:t>(Matuszewski, no date)</a:t>
            </a:r>
            <a:endParaRPr lang="en-GB" sz="1100" dirty="0"/>
          </a:p>
        </p:txBody>
      </p:sp>
      <p:pic>
        <p:nvPicPr>
          <p:cNvPr id="10" name="Picture 9" descr="Text, letter&#10;&#10;Description automatically generated">
            <a:extLst>
              <a:ext uri="{FF2B5EF4-FFF2-40B4-BE49-F238E27FC236}">
                <a16:creationId xmlns:a16="http://schemas.microsoft.com/office/drawing/2014/main" id="{4D5C9F2E-766D-4981-901E-11CA699C7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8468" y="2098661"/>
            <a:ext cx="5082488" cy="34632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6160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A060-34C1-419D-9647-C4F613287BE7}"/>
              </a:ext>
            </a:extLst>
          </p:cNvPr>
          <p:cNvSpPr>
            <a:spLocks noGrp="1"/>
          </p:cNvSpPr>
          <p:nvPr>
            <p:ph type="title"/>
          </p:nvPr>
        </p:nvSpPr>
        <p:spPr>
          <a:xfrm>
            <a:off x="985907" y="244940"/>
            <a:ext cx="10157354" cy="708496"/>
          </a:xfrm>
        </p:spPr>
        <p:txBody>
          <a:bodyPr/>
          <a:lstStyle/>
          <a:p>
            <a:r>
              <a:rPr lang="en-GB" dirty="0"/>
              <a:t>Plagiarism</a:t>
            </a:r>
          </a:p>
        </p:txBody>
      </p:sp>
      <p:sp>
        <p:nvSpPr>
          <p:cNvPr id="3" name="Text Placeholder 2">
            <a:extLst>
              <a:ext uri="{FF2B5EF4-FFF2-40B4-BE49-F238E27FC236}">
                <a16:creationId xmlns:a16="http://schemas.microsoft.com/office/drawing/2014/main" id="{567708CF-298F-4463-B49D-2C59E9BB318F}"/>
              </a:ext>
            </a:extLst>
          </p:cNvPr>
          <p:cNvSpPr>
            <a:spLocks noGrp="1"/>
          </p:cNvSpPr>
          <p:nvPr>
            <p:ph type="body" idx="1"/>
          </p:nvPr>
        </p:nvSpPr>
        <p:spPr>
          <a:xfrm>
            <a:off x="985907" y="1060959"/>
            <a:ext cx="4973041" cy="512064"/>
          </a:xfrm>
        </p:spPr>
        <p:txBody>
          <a:bodyPr/>
          <a:lstStyle/>
          <a:p>
            <a:r>
              <a:rPr lang="en-GB" dirty="0"/>
              <a:t>Directly lifting</a:t>
            </a:r>
          </a:p>
        </p:txBody>
      </p:sp>
      <p:pic>
        <p:nvPicPr>
          <p:cNvPr id="8" name="Content Placeholder 7" descr="Graphical user interface, text, application, email&#10;&#10;Description automatically generated">
            <a:extLst>
              <a:ext uri="{FF2B5EF4-FFF2-40B4-BE49-F238E27FC236}">
                <a16:creationId xmlns:a16="http://schemas.microsoft.com/office/drawing/2014/main" id="{E0625CB1-1CE1-49E8-8924-0DD579822A1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81844" y="1628800"/>
            <a:ext cx="7962104" cy="1586358"/>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51721004-FC23-4F20-9FA3-54DC4D9D610C}"/>
              </a:ext>
            </a:extLst>
          </p:cNvPr>
          <p:cNvSpPr>
            <a:spLocks noGrp="1"/>
          </p:cNvSpPr>
          <p:nvPr>
            <p:ph type="body" sz="quarter" idx="3"/>
          </p:nvPr>
        </p:nvSpPr>
        <p:spPr>
          <a:xfrm>
            <a:off x="982896" y="3263996"/>
            <a:ext cx="4973041" cy="512064"/>
          </a:xfrm>
        </p:spPr>
        <p:txBody>
          <a:bodyPr/>
          <a:lstStyle/>
          <a:p>
            <a:r>
              <a:rPr lang="en-GB" dirty="0"/>
              <a:t>Bad paraphrasing</a:t>
            </a:r>
          </a:p>
        </p:txBody>
      </p:sp>
      <p:pic>
        <p:nvPicPr>
          <p:cNvPr id="10" name="Content Placeholder 9" descr="Table&#10;&#10;Description automatically generated">
            <a:extLst>
              <a:ext uri="{FF2B5EF4-FFF2-40B4-BE49-F238E27FC236}">
                <a16:creationId xmlns:a16="http://schemas.microsoft.com/office/drawing/2014/main" id="{669B4303-5960-4227-84F8-0D634F2DE0D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976711" y="3800657"/>
            <a:ext cx="7962104" cy="2537919"/>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AFA560DC-FF71-4CD1-87AF-C513A3D66FC9}"/>
              </a:ext>
            </a:extLst>
          </p:cNvPr>
          <p:cNvSpPr txBox="1"/>
          <p:nvPr/>
        </p:nvSpPr>
        <p:spPr>
          <a:xfrm>
            <a:off x="2909075" y="6351450"/>
            <a:ext cx="6093724" cy="261610"/>
          </a:xfrm>
          <a:prstGeom prst="rect">
            <a:avLst/>
          </a:prstGeom>
          <a:noFill/>
        </p:spPr>
        <p:txBody>
          <a:bodyPr wrap="square">
            <a:spAutoFit/>
          </a:bodyPr>
          <a:lstStyle/>
          <a:p>
            <a:pPr algn="r"/>
            <a:r>
              <a:rPr lang="en-US" sz="1100" dirty="0"/>
              <a:t>(University of South Australia, 2022)</a:t>
            </a:r>
            <a:endParaRPr lang="en-GB" sz="1100" dirty="0"/>
          </a:p>
        </p:txBody>
      </p:sp>
      <p:pic>
        <p:nvPicPr>
          <p:cNvPr id="15" name="Picture 14" descr="A picture containing text, outdoor, sign&#10;&#10;Description automatically generated">
            <a:extLst>
              <a:ext uri="{FF2B5EF4-FFF2-40B4-BE49-F238E27FC236}">
                <a16:creationId xmlns:a16="http://schemas.microsoft.com/office/drawing/2014/main" id="{11BC1110-EA1A-46C7-A38D-A7852C489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6772" y="685800"/>
            <a:ext cx="2224185" cy="576064"/>
          </a:xfrm>
          <a:prstGeom prst="rect">
            <a:avLst/>
          </a:prstGeom>
        </p:spPr>
      </p:pic>
    </p:spTree>
    <p:extLst>
      <p:ext uri="{BB962C8B-B14F-4D97-AF65-F5344CB8AC3E}">
        <p14:creationId xmlns:p14="http://schemas.microsoft.com/office/powerpoint/2010/main" val="266312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568</TotalTime>
  <Words>654</Words>
  <Application>Microsoft Office PowerPoint</Application>
  <PresentationFormat>Custom</PresentationFormat>
  <Paragraphs>53</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vt:lpstr>
      <vt:lpstr>Books 16x9</vt:lpstr>
      <vt:lpstr>Study Skills: Preparing for university</vt:lpstr>
      <vt:lpstr>PowerPoint Presentation</vt:lpstr>
      <vt:lpstr>‘The term plagiarism is usually used to refer to the theft of words or ideas, beyond what would normally be regarded as general knowledge’ (Park, 2003 p. 472).   </vt:lpstr>
      <vt:lpstr>PowerPoint Presentation</vt:lpstr>
      <vt:lpstr>What’s the purpose of referencing in academic texts and why do we use them?</vt:lpstr>
      <vt:lpstr>The Royal Literary Fund (2022) highlights four widely-used referencing conventions. They are called the MLA (Modern Languages Association) system, the APA (American Psychological Association) system, the Harvard system, and the MHRA (Modern Humanities Research Association) system.   Particular referencing styles are preferred by particular academic disciplines because they work better with the kind of texts that are most commonly used in that discipline (University of Reading, 2022). </vt:lpstr>
      <vt:lpstr>At QMU two different styles are used by different departments</vt:lpstr>
      <vt:lpstr>PowerPoint Presentation</vt:lpstr>
      <vt:lpstr>Plagiarism</vt:lpstr>
      <vt:lpstr>What are the differences in citations here? </vt:lpstr>
      <vt:lpstr>PowerPoint Presentation</vt:lpstr>
      <vt:lpstr>Any questions? </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Skills: Preparing for University</dc:title>
  <dc:creator>bobby pathak</dc:creator>
  <cp:lastModifiedBy>Pathak, Bobby</cp:lastModifiedBy>
  <cp:revision>30</cp:revision>
  <dcterms:created xsi:type="dcterms:W3CDTF">2022-02-19T15:16:32Z</dcterms:created>
  <dcterms:modified xsi:type="dcterms:W3CDTF">2023-03-24T15:13:06Z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