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86" r:id="rId2"/>
    <p:sldId id="277" r:id="rId3"/>
    <p:sldId id="278" r:id="rId4"/>
    <p:sldId id="279" r:id="rId5"/>
    <p:sldId id="280" r:id="rId6"/>
    <p:sldId id="281" r:id="rId7"/>
    <p:sldId id="271" r:id="rId8"/>
    <p:sldId id="282" r:id="rId9"/>
    <p:sldId id="284" r:id="rId10"/>
    <p:sldId id="283" r:id="rId11"/>
    <p:sldId id="274" r:id="rId12"/>
  </p:sldIdLst>
  <p:sldSz cx="9144000" cy="5143500" type="screen16x9"/>
  <p:notesSz cx="6858000" cy="9144000"/>
  <p:embeddedFontLst>
    <p:embeddedFont>
      <p:font typeface="Oswald" panose="020B0604020202020204" charset="0"/>
      <p:regular r:id="rId14"/>
      <p:bold r:id="rId15"/>
    </p:embeddedFont>
    <p:embeddedFont>
      <p:font typeface="Verdana" panose="020B0604030504040204" pitchFamily="34" charset="0"/>
      <p:regular r:id="rId16"/>
      <p:bold r:id="rId17"/>
      <p:italic r:id="rId18"/>
      <p:boldItalic r:id="rId19"/>
    </p:embeddedFont>
    <p:embeddedFont>
      <p:font typeface="Average" panose="020B0604020202020204" charset="0"/>
      <p:regular r:id="rId20"/>
    </p:embeddedFont>
    <p:embeddedFont>
      <p:font typeface="Calibri" panose="020F0502020204030204" pitchFamily="34" charset="0"/>
      <p:regular r:id="rId21"/>
      <p:bold r:id="rId22"/>
      <p:italic r:id="rId23"/>
      <p:boldItalic r:id="rId24"/>
    </p:embeddedFont>
    <p:embeddedFont>
      <p:font typeface="ＭＳ Ｐゴシック" panose="020B0600070205080204" pitchFamily="34" charset="-128"/>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snapToGrid="0">
      <p:cViewPr varScale="1">
        <p:scale>
          <a:sx n="91" d="100"/>
          <a:sy n="91" d="100"/>
        </p:scale>
        <p:origin x="56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117644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Calibri" panose="020F0502020204030204" pitchFamily="34" charset="0"/>
                <a:ea typeface="ＭＳ Ｐゴシック" panose="020B0600070205080204" pitchFamily="34" charset="-128"/>
              </a:defRPr>
            </a:lvl1pPr>
            <a:lvl2pPr marL="742950" indent="-285750" defTabSz="938213">
              <a:defRPr>
                <a:solidFill>
                  <a:schemeClr val="tx1"/>
                </a:solidFill>
                <a:latin typeface="Calibri" panose="020F0502020204030204" pitchFamily="34" charset="0"/>
                <a:ea typeface="ＭＳ Ｐゴシック" panose="020B0600070205080204" pitchFamily="34" charset="-128"/>
              </a:defRPr>
            </a:lvl2pPr>
            <a:lvl3pPr marL="1143000" indent="-228600" defTabSz="938213">
              <a:defRPr>
                <a:solidFill>
                  <a:schemeClr val="tx1"/>
                </a:solidFill>
                <a:latin typeface="Calibri" panose="020F0502020204030204" pitchFamily="34" charset="0"/>
                <a:ea typeface="ＭＳ Ｐゴシック" panose="020B0600070205080204" pitchFamily="34" charset="-128"/>
              </a:defRPr>
            </a:lvl3pPr>
            <a:lvl4pPr marL="1600200" indent="-228600" defTabSz="938213">
              <a:defRPr>
                <a:solidFill>
                  <a:schemeClr val="tx1"/>
                </a:solidFill>
                <a:latin typeface="Calibri" panose="020F0502020204030204" pitchFamily="34" charset="0"/>
                <a:ea typeface="ＭＳ Ｐゴシック" panose="020B0600070205080204" pitchFamily="34" charset="-128"/>
              </a:defRPr>
            </a:lvl4pPr>
            <a:lvl5pPr marL="2057400" indent="-228600" defTabSz="938213">
              <a:defRPr>
                <a:solidFill>
                  <a:schemeClr val="tx1"/>
                </a:solidFill>
                <a:latin typeface="Calibri" panose="020F0502020204030204" pitchFamily="34" charset="0"/>
                <a:ea typeface="ＭＳ Ｐゴシック" panose="020B0600070205080204" pitchFamily="34" charset="-128"/>
              </a:defRPr>
            </a:lvl5pPr>
            <a:lvl6pPr marL="2514600" indent="-228600" defTabSz="9382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382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382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382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494B612-3567-47D7-B94B-7D1EFD84693F}" type="slidenum">
              <a:rPr lang="en-GB" altLang="en-US" smtClean="0"/>
              <a:pPr/>
              <a:t>3</a:t>
            </a:fld>
            <a:endParaRPr lang="en-GB" altLang="en-US"/>
          </a:p>
        </p:txBody>
      </p:sp>
    </p:spTree>
    <p:extLst>
      <p:ext uri="{BB962C8B-B14F-4D97-AF65-F5344CB8AC3E}">
        <p14:creationId xmlns:p14="http://schemas.microsoft.com/office/powerpoint/2010/main" val="58201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xfrm>
            <a:off x="381000" y="685800"/>
            <a:ext cx="6096000" cy="3429000"/>
          </a:xfrm>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When we talk about future warming we often refer to absolute changes in global average temperature, but this hides the regional variations in the speed of warming. We also tend to talk about annual average temperature or rain fall, but it is the extremes (such as heatwaves, droughts and floods) that usually have the greatest impacts.</a:t>
            </a:r>
          </a:p>
          <a:p>
            <a:r>
              <a:rPr lang="en-US" altLang="en-US" dirty="0">
                <a:latin typeface="Arial" panose="020B0604020202020204" pitchFamily="34" charset="0"/>
                <a:ea typeface="ＭＳ Ｐゴシック" panose="020B0600070205080204" pitchFamily="34" charset="-128"/>
              </a:rPr>
              <a:t>In this lecture we'll look more closely at climate change impacts at the regional scale and how the physical climate changes and the level of resilience of a region combine to determine how severe impacts will be.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2 degrees of warming is what we must avoid – we are in the 1.5 into the yellow. But for some areas this will still be significant threat such as SIDS and extremely vulnerable populations. Adaptation will be harder for some than others. </a:t>
            </a: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ADBCF37-54DE-4DEF-8C02-5C45E42A5B90}" type="slidenum">
              <a:rPr lang="en-GB" altLang="en-US" smtClean="0">
                <a:latin typeface="Arial" panose="020B0604020202020204" pitchFamily="34" charset="0"/>
              </a:rPr>
              <a:pPr/>
              <a:t>4</a:t>
            </a:fld>
            <a:endParaRPr lang="en-GB" altLang="en-US">
              <a:latin typeface="Arial" panose="020B0604020202020204" pitchFamily="34" charset="0"/>
            </a:endParaRPr>
          </a:p>
        </p:txBody>
      </p:sp>
    </p:spTree>
    <p:extLst>
      <p:ext uri="{BB962C8B-B14F-4D97-AF65-F5344CB8AC3E}">
        <p14:creationId xmlns:p14="http://schemas.microsoft.com/office/powerpoint/2010/main" val="89446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1000" y="685800"/>
            <a:ext cx="6096000" cy="34290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Times New Roman" panose="02020603050405020304" pitchFamily="18" charset="0"/>
              </a:rPr>
              <a:t>https://www.metoffice.gov.uk/weather/learn-about/climate-and-climate-change/climate-change/impacts/infographic-breakdown/global-drivers-of-climate-change</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Calibri" panose="020F0502020204030204" pitchFamily="34" charset="0"/>
                <a:ea typeface="ＭＳ Ｐゴシック" panose="020B0600070205080204" pitchFamily="34" charset="-128"/>
              </a:defRPr>
            </a:lvl1pPr>
            <a:lvl2pPr marL="742950" indent="-285750" defTabSz="938213">
              <a:defRPr>
                <a:solidFill>
                  <a:schemeClr val="tx1"/>
                </a:solidFill>
                <a:latin typeface="Calibri" panose="020F0502020204030204" pitchFamily="34" charset="0"/>
                <a:ea typeface="ＭＳ Ｐゴシック" panose="020B0600070205080204" pitchFamily="34" charset="-128"/>
              </a:defRPr>
            </a:lvl2pPr>
            <a:lvl3pPr marL="1143000" indent="-228600" defTabSz="938213">
              <a:defRPr>
                <a:solidFill>
                  <a:schemeClr val="tx1"/>
                </a:solidFill>
                <a:latin typeface="Calibri" panose="020F0502020204030204" pitchFamily="34" charset="0"/>
                <a:ea typeface="ＭＳ Ｐゴシック" panose="020B0600070205080204" pitchFamily="34" charset="-128"/>
              </a:defRPr>
            </a:lvl3pPr>
            <a:lvl4pPr marL="1600200" indent="-228600" defTabSz="938213">
              <a:defRPr>
                <a:solidFill>
                  <a:schemeClr val="tx1"/>
                </a:solidFill>
                <a:latin typeface="Calibri" panose="020F0502020204030204" pitchFamily="34" charset="0"/>
                <a:ea typeface="ＭＳ Ｐゴシック" panose="020B0600070205080204" pitchFamily="34" charset="-128"/>
              </a:defRPr>
            </a:lvl4pPr>
            <a:lvl5pPr marL="2057400" indent="-228600" defTabSz="938213">
              <a:defRPr>
                <a:solidFill>
                  <a:schemeClr val="tx1"/>
                </a:solidFill>
                <a:latin typeface="Calibri" panose="020F0502020204030204" pitchFamily="34" charset="0"/>
                <a:ea typeface="ＭＳ Ｐゴシック" panose="020B0600070205080204" pitchFamily="34" charset="-128"/>
              </a:defRPr>
            </a:lvl5pPr>
            <a:lvl6pPr marL="2514600" indent="-228600" defTabSz="9382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382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382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382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905E509-2280-4461-9876-54E74ECA24A0}" type="slidenum">
              <a:rPr lang="en-GB" altLang="en-US" smtClean="0"/>
              <a:pPr/>
              <a:t>5</a:t>
            </a:fld>
            <a:endParaRPr lang="en-GB" altLang="en-US"/>
          </a:p>
        </p:txBody>
      </p:sp>
    </p:spTree>
    <p:extLst>
      <p:ext uri="{BB962C8B-B14F-4D97-AF65-F5344CB8AC3E}">
        <p14:creationId xmlns:p14="http://schemas.microsoft.com/office/powerpoint/2010/main" val="388060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900FA2-B581-451C-9C1B-7D4F2E32527E}" type="slidenum">
              <a:rPr lang="en-GB" smtClean="0"/>
              <a:t>6</a:t>
            </a:fld>
            <a:endParaRPr lang="en-GB"/>
          </a:p>
        </p:txBody>
      </p:sp>
    </p:spTree>
    <p:extLst>
      <p:ext uri="{BB962C8B-B14F-4D97-AF65-F5344CB8AC3E}">
        <p14:creationId xmlns:p14="http://schemas.microsoft.com/office/powerpoint/2010/main" val="56526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900FA2-B581-451C-9C1B-7D4F2E32527E}" type="slidenum">
              <a:rPr lang="en-GB" smtClean="0"/>
              <a:t>9</a:t>
            </a:fld>
            <a:endParaRPr lang="en-GB"/>
          </a:p>
        </p:txBody>
      </p:sp>
    </p:spTree>
    <p:extLst>
      <p:ext uri="{BB962C8B-B14F-4D97-AF65-F5344CB8AC3E}">
        <p14:creationId xmlns:p14="http://schemas.microsoft.com/office/powerpoint/2010/main" val="63411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599"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7B4876-ECF4-4182-8CCC-290F2DD0DB15}"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877B78-08FC-45E2-817B-D650282BCA19}" type="slidenum">
              <a:rPr lang="en-GB" smtClean="0"/>
              <a:t>‹#›</a:t>
            </a:fld>
            <a:endParaRPr lang="en-GB"/>
          </a:p>
        </p:txBody>
      </p:sp>
    </p:spTree>
    <p:extLst>
      <p:ext uri="{BB962C8B-B14F-4D97-AF65-F5344CB8AC3E}">
        <p14:creationId xmlns:p14="http://schemas.microsoft.com/office/powerpoint/2010/main" val="385780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809EAC-9FA1-BF44-9A33-B79C3A0524A3}"/>
              </a:ext>
            </a:extLst>
          </p:cNvPr>
          <p:cNvSpPr>
            <a:spLocks noChangeArrowheads="1"/>
          </p:cNvSpPr>
          <p:nvPr userDrawn="1"/>
        </p:nvSpPr>
        <p:spPr bwMode="auto">
          <a:xfrm>
            <a:off x="0" y="1"/>
            <a:ext cx="9144000" cy="70247"/>
          </a:xfrm>
          <a:prstGeom prst="rect">
            <a:avLst/>
          </a:prstGeom>
          <a:solidFill>
            <a:srgbClr val="5492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3" name="Rectangle 2">
            <a:extLst>
              <a:ext uri="{FF2B5EF4-FFF2-40B4-BE49-F238E27FC236}">
                <a16:creationId xmlns:a16="http://schemas.microsoft.com/office/drawing/2014/main" id="{9C9BE8A6-5126-F24D-9403-DC667EA3B6FA}"/>
              </a:ext>
            </a:extLst>
          </p:cNvPr>
          <p:cNvSpPr/>
          <p:nvPr userDrawn="1"/>
        </p:nvSpPr>
        <p:spPr>
          <a:xfrm>
            <a:off x="0" y="5073253"/>
            <a:ext cx="9144000" cy="70247"/>
          </a:xfrm>
          <a:prstGeom prst="rect">
            <a:avLst/>
          </a:prstGeom>
          <a:solidFill>
            <a:schemeClr val="bg1">
              <a:lumMod val="85000"/>
            </a:schemeClr>
          </a:solidFill>
          <a:ln>
            <a:noFill/>
          </a:ln>
        </p:spPr>
        <p:txBody>
          <a:bodyPr/>
          <a:lstStyle/>
          <a:p>
            <a:pPr eaLnBrk="1" hangingPunct="1">
              <a:defRPr/>
            </a:pPr>
            <a:endParaRPr lang="en-US" sz="1350">
              <a:latin typeface="Arial" charset="0"/>
              <a:ea typeface="ＭＳ Ｐゴシック" charset="0"/>
            </a:endParaRPr>
          </a:p>
        </p:txBody>
      </p:sp>
    </p:spTree>
    <p:extLst>
      <p:ext uri="{BB962C8B-B14F-4D97-AF65-F5344CB8AC3E}">
        <p14:creationId xmlns:p14="http://schemas.microsoft.com/office/powerpoint/2010/main" val="73018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lumMod val="84000"/>
              </a:srgbClr>
            </a:gs>
            <a:gs pos="60000">
              <a:srgbClr val="0B4C79"/>
            </a:gs>
            <a:gs pos="100000">
              <a:schemeClr val="bg1">
                <a:shade val="30000"/>
                <a:satMod val="200000"/>
              </a:schemeClr>
            </a:gs>
          </a:gsLst>
          <a:path path="circle">
            <a:fillToRect l="100000" t="10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anT0Etba2w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_hkCsIPQn5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9"/>
          <p:cNvSpPr txBox="1">
            <a:spLocks/>
          </p:cNvSpPr>
          <p:nvPr/>
        </p:nvSpPr>
        <p:spPr>
          <a:xfrm>
            <a:off x="635861" y="2331372"/>
            <a:ext cx="7801500" cy="226156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Oswald"/>
              <a:buNone/>
              <a:defRPr sz="3000" b="0" i="0" u="none" strike="noStrike" cap="none">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r>
              <a:rPr lang="en" sz="4000" dirty="0" smtClean="0"/>
              <a:t>The C</a:t>
            </a:r>
            <a:r>
              <a:rPr lang="en-GB" sz="4000" dirty="0" smtClean="0"/>
              <a:t>l</a:t>
            </a:r>
            <a:r>
              <a:rPr lang="en" sz="4000" dirty="0" smtClean="0"/>
              <a:t>imate Crisis</a:t>
            </a:r>
            <a:r>
              <a:rPr lang="en" sz="4400" dirty="0" smtClean="0"/>
              <a:t/>
            </a:r>
            <a:br>
              <a:rPr lang="en" sz="4400" dirty="0" smtClean="0"/>
            </a:br>
            <a:r>
              <a:rPr lang="en" dirty="0" smtClean="0"/>
              <a:t/>
            </a:r>
            <a:br>
              <a:rPr lang="en" dirty="0" smtClean="0"/>
            </a:br>
            <a:r>
              <a:rPr lang="en" sz="2400" dirty="0" smtClean="0"/>
              <a:t> Dr Andy Cross – School of GeoSciences</a:t>
            </a:r>
            <a:br>
              <a:rPr lang="en" sz="2400" dirty="0" smtClean="0"/>
            </a:br>
            <a:r>
              <a:rPr lang="en" sz="2400" dirty="0" smtClean="0"/>
              <a:t>26</a:t>
            </a:r>
            <a:r>
              <a:rPr lang="en" sz="2400" baseline="30000" dirty="0" smtClean="0"/>
              <a:t>th</a:t>
            </a:r>
            <a:r>
              <a:rPr lang="en" sz="2400" dirty="0" smtClean="0"/>
              <a:t> March 2023</a:t>
            </a:r>
            <a:br>
              <a:rPr lang="en" sz="2400" dirty="0" smtClean="0"/>
            </a:br>
            <a:r>
              <a:rPr lang="en" sz="2400" dirty="0" smtClean="0"/>
              <a:t>andrew.cross@ed.ac.uk</a:t>
            </a:r>
            <a:br>
              <a:rPr lang="en" sz="2400" dirty="0" smtClean="0"/>
            </a:br>
            <a:r>
              <a:rPr lang="en" sz="2400" dirty="0" smtClean="0"/>
              <a:t/>
            </a:r>
            <a:br>
              <a:rPr lang="en" sz="2400" dirty="0" smtClean="0"/>
            </a:br>
            <a:r>
              <a:rPr lang="en" sz="2400" dirty="0" smtClean="0"/>
              <a:t/>
            </a:r>
            <a:br>
              <a:rPr lang="en" sz="2400" dirty="0" smtClean="0"/>
            </a:br>
            <a:endParaRPr lang="en" sz="2400" dirty="0"/>
          </a:p>
        </p:txBody>
      </p:sp>
    </p:spTree>
    <p:extLst>
      <p:ext uri="{BB962C8B-B14F-4D97-AF65-F5344CB8AC3E}">
        <p14:creationId xmlns:p14="http://schemas.microsoft.com/office/powerpoint/2010/main" val="151194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4434" y="923390"/>
            <a:ext cx="6594539" cy="1477328"/>
          </a:xfrm>
          <a:prstGeom prst="rect">
            <a:avLst/>
          </a:prstGeom>
          <a:ln>
            <a:noFill/>
          </a:ln>
        </p:spPr>
        <p:txBody>
          <a:bodyPr wrap="square">
            <a:spAutoFit/>
          </a:bodyPr>
          <a:lstStyle/>
          <a:p>
            <a:r>
              <a:rPr lang="en-US" sz="1800" dirty="0" smtClean="0">
                <a:solidFill>
                  <a:schemeClr val="tx1"/>
                </a:solidFill>
                <a:latin typeface="Average" panose="020B0604020202020204" charset="0"/>
              </a:rPr>
              <a:t>Thanks for listening!</a:t>
            </a:r>
          </a:p>
          <a:p>
            <a:r>
              <a:rPr lang="en-US" sz="1800" dirty="0" smtClean="0">
                <a:solidFill>
                  <a:schemeClr val="tx1"/>
                </a:solidFill>
                <a:latin typeface="Average" panose="020B0604020202020204" charset="0"/>
              </a:rPr>
              <a:t>Any questions?</a:t>
            </a:r>
          </a:p>
          <a:p>
            <a:endParaRPr lang="en-US" sz="1800" dirty="0">
              <a:solidFill>
                <a:schemeClr val="tx1"/>
              </a:solidFill>
              <a:latin typeface="Average" panose="020B0604020202020204" charset="0"/>
            </a:endParaRPr>
          </a:p>
          <a:p>
            <a:r>
              <a:rPr lang="en-US" sz="1800" dirty="0">
                <a:solidFill>
                  <a:schemeClr val="tx1"/>
                </a:solidFill>
                <a:latin typeface="Average" panose="020B0604020202020204" charset="0"/>
              </a:rPr>
              <a:t>a</a:t>
            </a:r>
            <a:r>
              <a:rPr lang="en-US" sz="1800" dirty="0" smtClean="0">
                <a:solidFill>
                  <a:schemeClr val="tx1"/>
                </a:solidFill>
                <a:latin typeface="Average" panose="020B0604020202020204" charset="0"/>
              </a:rPr>
              <a:t>ndrew.cross@ed.ac.uk</a:t>
            </a:r>
          </a:p>
          <a:p>
            <a:endParaRPr lang="en-US" sz="1800" dirty="0">
              <a:solidFill>
                <a:schemeClr val="tx1"/>
              </a:solidFill>
              <a:latin typeface="Average" panose="020B0604020202020204" charset="0"/>
            </a:endParaRPr>
          </a:p>
        </p:txBody>
      </p:sp>
    </p:spTree>
    <p:extLst>
      <p:ext uri="{BB962C8B-B14F-4D97-AF65-F5344CB8AC3E}">
        <p14:creationId xmlns:p14="http://schemas.microsoft.com/office/powerpoint/2010/main" val="3969190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4434" y="923390"/>
            <a:ext cx="6594539" cy="1477328"/>
          </a:xfrm>
          <a:prstGeom prst="rect">
            <a:avLst/>
          </a:prstGeom>
          <a:ln>
            <a:noFill/>
          </a:ln>
        </p:spPr>
        <p:txBody>
          <a:bodyPr wrap="square">
            <a:spAutoFit/>
          </a:bodyPr>
          <a:lstStyle/>
          <a:p>
            <a:r>
              <a:rPr lang="en-US" sz="1800" dirty="0" smtClean="0">
                <a:solidFill>
                  <a:schemeClr val="tx1"/>
                </a:solidFill>
                <a:latin typeface="Average" panose="020B0604020202020204" charset="0"/>
              </a:rPr>
              <a:t>Thanks for listening!</a:t>
            </a:r>
          </a:p>
          <a:p>
            <a:r>
              <a:rPr lang="en-US" sz="1800" dirty="0" smtClean="0">
                <a:solidFill>
                  <a:schemeClr val="tx1"/>
                </a:solidFill>
                <a:latin typeface="Average" panose="020B0604020202020204" charset="0"/>
              </a:rPr>
              <a:t>Any questions?</a:t>
            </a:r>
          </a:p>
          <a:p>
            <a:endParaRPr lang="en-US" sz="1800" dirty="0">
              <a:solidFill>
                <a:schemeClr val="tx1"/>
              </a:solidFill>
              <a:latin typeface="Average" panose="020B0604020202020204" charset="0"/>
            </a:endParaRPr>
          </a:p>
          <a:p>
            <a:r>
              <a:rPr lang="en-US" sz="1800" dirty="0">
                <a:solidFill>
                  <a:schemeClr val="tx1"/>
                </a:solidFill>
                <a:latin typeface="Average" panose="020B0604020202020204" charset="0"/>
              </a:rPr>
              <a:t>a</a:t>
            </a:r>
            <a:r>
              <a:rPr lang="en-US" sz="1800" dirty="0" smtClean="0">
                <a:solidFill>
                  <a:schemeClr val="tx1"/>
                </a:solidFill>
                <a:latin typeface="Average" panose="020B0604020202020204" charset="0"/>
              </a:rPr>
              <a:t>ndrew.cross@ed.ac.uk</a:t>
            </a:r>
          </a:p>
          <a:p>
            <a:endParaRPr lang="en-US" sz="1800" dirty="0">
              <a:solidFill>
                <a:schemeClr val="tx1"/>
              </a:solidFill>
              <a:latin typeface="Average" panose="020B0604020202020204" charset="0"/>
            </a:endParaRPr>
          </a:p>
        </p:txBody>
      </p:sp>
    </p:spTree>
    <p:extLst>
      <p:ext uri="{BB962C8B-B14F-4D97-AF65-F5344CB8AC3E}">
        <p14:creationId xmlns:p14="http://schemas.microsoft.com/office/powerpoint/2010/main" val="241954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275" y="534924"/>
            <a:ext cx="3865626" cy="898398"/>
          </a:xfrm>
        </p:spPr>
        <p:txBody>
          <a:bodyPr>
            <a:normAutofit/>
          </a:bodyPr>
          <a:lstStyle/>
          <a:p>
            <a:r>
              <a:rPr lang="en-GB" sz="2775"/>
              <a:t>What is the climate crisis?</a:t>
            </a:r>
          </a:p>
        </p:txBody>
      </p:sp>
      <p:pic>
        <p:nvPicPr>
          <p:cNvPr id="5" name="Picture 4" descr="The H Does NOT Stand For Habs: Suckage"/>
          <p:cNvPicPr>
            <a:picLocks noChangeAspect="1"/>
          </p:cNvPicPr>
          <p:nvPr/>
        </p:nvPicPr>
        <p:blipFill rotWithShape="1">
          <a:blip r:embed="rId2">
            <a:extLst>
              <a:ext uri="{28A0092B-C50C-407E-A947-70E740481C1C}">
                <a14:useLocalDpi xmlns:a14="http://schemas.microsoft.com/office/drawing/2010/main" val="0"/>
              </a:ext>
            </a:extLst>
          </a:blip>
          <a:srcRect r="20105" b="1"/>
          <a:stretch/>
        </p:blipFill>
        <p:spPr>
          <a:xfrm>
            <a:off x="15" y="7"/>
            <a:ext cx="4121317" cy="5143493"/>
          </a:xfrm>
          <a:prstGeom prst="rect">
            <a:avLst/>
          </a:prstGeom>
        </p:spPr>
      </p:pic>
      <p:sp>
        <p:nvSpPr>
          <p:cNvPr id="3" name="Content Placeholder 2"/>
          <p:cNvSpPr>
            <a:spLocks noGrp="1"/>
          </p:cNvSpPr>
          <p:nvPr>
            <p:ph idx="1"/>
          </p:nvPr>
        </p:nvSpPr>
        <p:spPr>
          <a:xfrm>
            <a:off x="4816275" y="1536192"/>
            <a:ext cx="3865626" cy="3092958"/>
          </a:xfrm>
        </p:spPr>
        <p:txBody>
          <a:bodyPr anchor="t">
            <a:normAutofit/>
          </a:bodyPr>
          <a:lstStyle/>
          <a:p>
            <a:r>
              <a:rPr lang="en-GB" sz="1650"/>
              <a:t>The culmination of scientific and local knowledge </a:t>
            </a:r>
          </a:p>
          <a:p>
            <a:r>
              <a:rPr lang="en-GB" sz="1650"/>
              <a:t>Evidence that we have fundamentally changed the global climate</a:t>
            </a:r>
          </a:p>
          <a:p>
            <a:r>
              <a:rPr lang="en-GB" sz="1650"/>
              <a:t>That there are extremely negative consequences and action must be taken</a:t>
            </a:r>
          </a:p>
        </p:txBody>
      </p:sp>
    </p:spTree>
    <p:extLst>
      <p:ext uri="{BB962C8B-B14F-4D97-AF65-F5344CB8AC3E}">
        <p14:creationId xmlns:p14="http://schemas.microsoft.com/office/powerpoint/2010/main" val="19979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535306" y="557585"/>
            <a:ext cx="2980039" cy="2769021"/>
          </a:xfrm>
          <a:noFill/>
        </p:spPr>
        <p:txBody>
          <a:bodyPr vert="horz" lIns="68580" tIns="34290" rIns="68580" bIns="34290" rtlCol="0" anchor="b" anchorCtr="0">
            <a:normAutofit/>
          </a:bodyPr>
          <a:lstStyle/>
          <a:p>
            <a:r>
              <a:rPr lang="en-US" altLang="en-US" dirty="0"/>
              <a:t>Average global temperature increase by month</a:t>
            </a:r>
          </a:p>
          <a:p>
            <a:endParaRPr lang="en-US" altLang="en-US" dirty="0"/>
          </a:p>
          <a:p>
            <a:r>
              <a:rPr lang="en-US" altLang="en-US" sz="1800" dirty="0"/>
              <a:t>Source: UK Met Office</a:t>
            </a:r>
          </a:p>
        </p:txBody>
      </p:sp>
      <p:pic>
        <p:nvPicPr>
          <p:cNvPr id="25603"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952" r="-1" b="976"/>
          <a:stretch/>
        </p:blipFill>
        <p:spPr>
          <a:xfrm>
            <a:off x="15" y="7"/>
            <a:ext cx="5244661" cy="5143493"/>
          </a:xfrm>
          <a:prstGeom prst="rect">
            <a:avLst/>
          </a:prstGeom>
        </p:spPr>
      </p:pic>
    </p:spTree>
    <p:extLst>
      <p:ext uri="{BB962C8B-B14F-4D97-AF65-F5344CB8AC3E}">
        <p14:creationId xmlns:p14="http://schemas.microsoft.com/office/powerpoint/2010/main" val="337079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29" y="268553"/>
            <a:ext cx="8905775" cy="46785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sz="1050"/>
          </a:p>
        </p:txBody>
      </p:sp>
      <p:grpSp>
        <p:nvGrpSpPr>
          <p:cNvPr id="3" name="Group 2">
            <a:extLst>
              <a:ext uri="{FF2B5EF4-FFF2-40B4-BE49-F238E27FC236}">
                <a16:creationId xmlns:a16="http://schemas.microsoft.com/office/drawing/2014/main" id="{D316CED8-D8F5-D44B-ADCA-C2B807143887}"/>
              </a:ext>
            </a:extLst>
          </p:cNvPr>
          <p:cNvGrpSpPr/>
          <p:nvPr/>
        </p:nvGrpSpPr>
        <p:grpSpPr>
          <a:xfrm>
            <a:off x="6194149" y="4369784"/>
            <a:ext cx="1558011" cy="317921"/>
            <a:chOff x="6575425" y="4506095"/>
            <a:chExt cx="2236788" cy="456429"/>
          </a:xfrm>
          <a:solidFill>
            <a:srgbClr val="3E6CA4"/>
          </a:solidFill>
        </p:grpSpPr>
        <p:sp>
          <p:nvSpPr>
            <p:cNvPr id="4" name="Rectangle 5">
              <a:extLst>
                <a:ext uri="{FF2B5EF4-FFF2-40B4-BE49-F238E27FC236}">
                  <a16:creationId xmlns:a16="http://schemas.microsoft.com/office/drawing/2014/main" id="{5B0BDFD6-EA67-BB41-95CB-7CF9C70F1B3C}"/>
                </a:ext>
              </a:extLst>
            </p:cNvPr>
            <p:cNvSpPr>
              <a:spLocks noChangeArrowheads="1"/>
            </p:cNvSpPr>
            <p:nvPr/>
          </p:nvSpPr>
          <p:spPr bwMode="auto">
            <a:xfrm>
              <a:off x="6575425" y="4891650"/>
              <a:ext cx="8505" cy="56699"/>
            </a:xfrm>
            <a:prstGeom prst="rect">
              <a:avLst/>
            </a:pr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Freeform 6">
              <a:extLst>
                <a:ext uri="{FF2B5EF4-FFF2-40B4-BE49-F238E27FC236}">
                  <a16:creationId xmlns:a16="http://schemas.microsoft.com/office/drawing/2014/main" id="{25C7B190-1DA1-DA4A-97AC-63E863B230E6}"/>
                </a:ext>
              </a:extLst>
            </p:cNvPr>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6" name="Freeform 7">
              <a:extLst>
                <a:ext uri="{FF2B5EF4-FFF2-40B4-BE49-F238E27FC236}">
                  <a16:creationId xmlns:a16="http://schemas.microsoft.com/office/drawing/2014/main" id="{4D333BA4-1139-6942-B6F8-D239D56D004B}"/>
                </a:ext>
              </a:extLst>
            </p:cNvPr>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7" name="Freeform 8">
              <a:extLst>
                <a:ext uri="{FF2B5EF4-FFF2-40B4-BE49-F238E27FC236}">
                  <a16:creationId xmlns:a16="http://schemas.microsoft.com/office/drawing/2014/main" id="{B45CA239-84F4-8E47-A169-213AE62872AC}"/>
                </a:ext>
              </a:extLst>
            </p:cNvPr>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8" name="Freeform 9">
              <a:extLst>
                <a:ext uri="{FF2B5EF4-FFF2-40B4-BE49-F238E27FC236}">
                  <a16:creationId xmlns:a16="http://schemas.microsoft.com/office/drawing/2014/main" id="{300FCE28-0A73-854E-83C3-8BE36D4DCC6F}"/>
                </a:ext>
              </a:extLst>
            </p:cNvPr>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9" name="Freeform 10">
              <a:extLst>
                <a:ext uri="{FF2B5EF4-FFF2-40B4-BE49-F238E27FC236}">
                  <a16:creationId xmlns:a16="http://schemas.microsoft.com/office/drawing/2014/main" id="{0D56A822-50CC-D849-8AE4-E25D6D3AFF55}"/>
                </a:ext>
              </a:extLst>
            </p:cNvPr>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10" name="Freeform 11">
              <a:extLst>
                <a:ext uri="{FF2B5EF4-FFF2-40B4-BE49-F238E27FC236}">
                  <a16:creationId xmlns:a16="http://schemas.microsoft.com/office/drawing/2014/main" id="{D3C5F76E-1200-7C47-A3E2-940569214729}"/>
                </a:ext>
              </a:extLst>
            </p:cNvPr>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11" name="Freeform 12">
              <a:extLst>
                <a:ext uri="{FF2B5EF4-FFF2-40B4-BE49-F238E27FC236}">
                  <a16:creationId xmlns:a16="http://schemas.microsoft.com/office/drawing/2014/main" id="{06B5B587-9312-434C-AC84-659E1092C26E}"/>
                </a:ext>
              </a:extLst>
            </p:cNvPr>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12" name="Freeform 13">
              <a:extLst>
                <a:ext uri="{FF2B5EF4-FFF2-40B4-BE49-F238E27FC236}">
                  <a16:creationId xmlns:a16="http://schemas.microsoft.com/office/drawing/2014/main" id="{4A44D58D-DC4F-F547-B921-84C9DCB18379}"/>
                </a:ext>
              </a:extLst>
            </p:cNvPr>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4">
              <a:extLst>
                <a:ext uri="{FF2B5EF4-FFF2-40B4-BE49-F238E27FC236}">
                  <a16:creationId xmlns:a16="http://schemas.microsoft.com/office/drawing/2014/main" id="{E725DD73-0949-0843-8CB5-8920B525FAB8}"/>
                </a:ext>
              </a:extLst>
            </p:cNvPr>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14" name="Freeform 15">
              <a:extLst>
                <a:ext uri="{FF2B5EF4-FFF2-40B4-BE49-F238E27FC236}">
                  <a16:creationId xmlns:a16="http://schemas.microsoft.com/office/drawing/2014/main" id="{5910374D-49A5-C348-B6D2-1C71D7807179}"/>
                </a:ext>
              </a:extLst>
            </p:cNvPr>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15" name="Freeform 16">
              <a:extLst>
                <a:ext uri="{FF2B5EF4-FFF2-40B4-BE49-F238E27FC236}">
                  <a16:creationId xmlns:a16="http://schemas.microsoft.com/office/drawing/2014/main" id="{EE2DD53A-1D51-0D41-9B5E-59FF8B8A6F14}"/>
                </a:ext>
              </a:extLst>
            </p:cNvPr>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16" name="Freeform 17">
              <a:extLst>
                <a:ext uri="{FF2B5EF4-FFF2-40B4-BE49-F238E27FC236}">
                  <a16:creationId xmlns:a16="http://schemas.microsoft.com/office/drawing/2014/main" id="{1EC4C2AA-BD27-994F-B5D7-5254FB9A5B0D}"/>
                </a:ext>
              </a:extLst>
            </p:cNvPr>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17" name="Freeform 18">
              <a:extLst>
                <a:ext uri="{FF2B5EF4-FFF2-40B4-BE49-F238E27FC236}">
                  <a16:creationId xmlns:a16="http://schemas.microsoft.com/office/drawing/2014/main" id="{717CC537-EE3C-0E4C-B779-4B1964C83DA9}"/>
                </a:ext>
              </a:extLst>
            </p:cNvPr>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18" name="Freeform 19">
              <a:extLst>
                <a:ext uri="{FF2B5EF4-FFF2-40B4-BE49-F238E27FC236}">
                  <a16:creationId xmlns:a16="http://schemas.microsoft.com/office/drawing/2014/main" id="{12D00BC1-441A-6E42-86FF-4C1931E481AF}"/>
                </a:ext>
              </a:extLst>
            </p:cNvPr>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19" name="Freeform 20">
              <a:extLst>
                <a:ext uri="{FF2B5EF4-FFF2-40B4-BE49-F238E27FC236}">
                  <a16:creationId xmlns:a16="http://schemas.microsoft.com/office/drawing/2014/main" id="{09AB76E1-03B7-1543-A531-E9BED34AC8DF}"/>
                </a:ext>
              </a:extLst>
            </p:cNvPr>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0" name="Freeform 21">
              <a:extLst>
                <a:ext uri="{FF2B5EF4-FFF2-40B4-BE49-F238E27FC236}">
                  <a16:creationId xmlns:a16="http://schemas.microsoft.com/office/drawing/2014/main" id="{8DFD16E4-20C2-E344-9466-783CCDAF5A49}"/>
                </a:ext>
              </a:extLst>
            </p:cNvPr>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1" name="Freeform 22">
              <a:extLst>
                <a:ext uri="{FF2B5EF4-FFF2-40B4-BE49-F238E27FC236}">
                  <a16:creationId xmlns:a16="http://schemas.microsoft.com/office/drawing/2014/main" id="{87903CC9-BE51-DF49-A1CB-3B7FC4D697BE}"/>
                </a:ext>
              </a:extLst>
            </p:cNvPr>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2" name="Freeform 23">
              <a:extLst>
                <a:ext uri="{FF2B5EF4-FFF2-40B4-BE49-F238E27FC236}">
                  <a16:creationId xmlns:a16="http://schemas.microsoft.com/office/drawing/2014/main" id="{FAEEA786-3B2E-7C47-89F0-2B8CEDF5479A}"/>
                </a:ext>
              </a:extLst>
            </p:cNvPr>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3" name="Freeform 24">
              <a:extLst>
                <a:ext uri="{FF2B5EF4-FFF2-40B4-BE49-F238E27FC236}">
                  <a16:creationId xmlns:a16="http://schemas.microsoft.com/office/drawing/2014/main" id="{68C52E90-59D8-EC42-B4DB-0EFF68833FBB}"/>
                </a:ext>
              </a:extLst>
            </p:cNvPr>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4" name="Freeform 25">
              <a:extLst>
                <a:ext uri="{FF2B5EF4-FFF2-40B4-BE49-F238E27FC236}">
                  <a16:creationId xmlns:a16="http://schemas.microsoft.com/office/drawing/2014/main" id="{59C81136-E254-D243-8DB0-0473E722C167}"/>
                </a:ext>
              </a:extLst>
            </p:cNvPr>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5" name="Freeform 26">
              <a:extLst>
                <a:ext uri="{FF2B5EF4-FFF2-40B4-BE49-F238E27FC236}">
                  <a16:creationId xmlns:a16="http://schemas.microsoft.com/office/drawing/2014/main" id="{53F2CDDE-D93C-4A4C-ADF4-DC0790BC6A88}"/>
                </a:ext>
              </a:extLst>
            </p:cNvPr>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6" name="Freeform 27">
              <a:extLst>
                <a:ext uri="{FF2B5EF4-FFF2-40B4-BE49-F238E27FC236}">
                  <a16:creationId xmlns:a16="http://schemas.microsoft.com/office/drawing/2014/main" id="{93C680A2-A9E6-4C41-8B36-139D4090AA32}"/>
                </a:ext>
              </a:extLst>
            </p:cNvPr>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7" name="Freeform 28">
              <a:extLst>
                <a:ext uri="{FF2B5EF4-FFF2-40B4-BE49-F238E27FC236}">
                  <a16:creationId xmlns:a16="http://schemas.microsoft.com/office/drawing/2014/main" id="{B9F9F3D7-F807-2E47-B85D-272C72A01F37}"/>
                </a:ext>
              </a:extLst>
            </p:cNvPr>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8" name="Freeform 29">
              <a:extLst>
                <a:ext uri="{FF2B5EF4-FFF2-40B4-BE49-F238E27FC236}">
                  <a16:creationId xmlns:a16="http://schemas.microsoft.com/office/drawing/2014/main" id="{E0AD1996-9795-F848-AB4B-946CD3E60D57}"/>
                </a:ext>
              </a:extLst>
            </p:cNvPr>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9" name="Freeform 30">
              <a:extLst>
                <a:ext uri="{FF2B5EF4-FFF2-40B4-BE49-F238E27FC236}">
                  <a16:creationId xmlns:a16="http://schemas.microsoft.com/office/drawing/2014/main" id="{CA450868-D6DF-4B43-8D9C-8A4412855B81}"/>
                </a:ext>
              </a:extLst>
            </p:cNvPr>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30" name="Freeform 31">
              <a:extLst>
                <a:ext uri="{FF2B5EF4-FFF2-40B4-BE49-F238E27FC236}">
                  <a16:creationId xmlns:a16="http://schemas.microsoft.com/office/drawing/2014/main" id="{DFF746C5-1D9C-5E4C-AEF4-701C708C65EF}"/>
                </a:ext>
              </a:extLst>
            </p:cNvPr>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31" name="Freeform 32">
              <a:extLst>
                <a:ext uri="{FF2B5EF4-FFF2-40B4-BE49-F238E27FC236}">
                  <a16:creationId xmlns:a16="http://schemas.microsoft.com/office/drawing/2014/main" id="{F40FDA52-83B5-8E45-B5D9-D640CAE20BDC}"/>
                </a:ext>
              </a:extLst>
            </p:cNvPr>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32" name="Freeform 33">
              <a:extLst>
                <a:ext uri="{FF2B5EF4-FFF2-40B4-BE49-F238E27FC236}">
                  <a16:creationId xmlns:a16="http://schemas.microsoft.com/office/drawing/2014/main" id="{C282526C-3CC9-1649-A3BC-0780389D3648}"/>
                </a:ext>
              </a:extLst>
            </p:cNvPr>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4">
              <a:extLst>
                <a:ext uri="{FF2B5EF4-FFF2-40B4-BE49-F238E27FC236}">
                  <a16:creationId xmlns:a16="http://schemas.microsoft.com/office/drawing/2014/main" id="{348E3221-7267-C042-8BD2-10D0D19C026E}"/>
                </a:ext>
              </a:extLst>
            </p:cNvPr>
            <p:cNvSpPr>
              <a:spLocks noChangeArrowheads="1"/>
            </p:cNvSpPr>
            <p:nvPr/>
          </p:nvSpPr>
          <p:spPr bwMode="auto">
            <a:xfrm>
              <a:off x="8035432" y="4854795"/>
              <a:ext cx="11340" cy="93554"/>
            </a:xfrm>
            <a:prstGeom prst="rect">
              <a:avLst/>
            </a:pr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34" name="Freeform 35">
              <a:extLst>
                <a:ext uri="{FF2B5EF4-FFF2-40B4-BE49-F238E27FC236}">
                  <a16:creationId xmlns:a16="http://schemas.microsoft.com/office/drawing/2014/main" id="{8AC5590D-58ED-804D-8CAA-3AB8F7024949}"/>
                </a:ext>
              </a:extLst>
            </p:cNvPr>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35" name="Freeform 36">
              <a:extLst>
                <a:ext uri="{FF2B5EF4-FFF2-40B4-BE49-F238E27FC236}">
                  <a16:creationId xmlns:a16="http://schemas.microsoft.com/office/drawing/2014/main" id="{93C5E186-8DD3-7446-9524-BD9850D827BC}"/>
                </a:ext>
              </a:extLst>
            </p:cNvPr>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36" name="Freeform 37">
              <a:extLst>
                <a:ext uri="{FF2B5EF4-FFF2-40B4-BE49-F238E27FC236}">
                  <a16:creationId xmlns:a16="http://schemas.microsoft.com/office/drawing/2014/main" id="{75BE76FE-26B0-D142-9ED8-3EB19B860721}"/>
                </a:ext>
              </a:extLst>
            </p:cNvPr>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37" name="Freeform 38">
              <a:extLst>
                <a:ext uri="{FF2B5EF4-FFF2-40B4-BE49-F238E27FC236}">
                  <a16:creationId xmlns:a16="http://schemas.microsoft.com/office/drawing/2014/main" id="{E3E33628-0F2F-EE42-BE8F-3A88F10648AF}"/>
                </a:ext>
              </a:extLst>
            </p:cNvPr>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38" name="Freeform 39">
              <a:extLst>
                <a:ext uri="{FF2B5EF4-FFF2-40B4-BE49-F238E27FC236}">
                  <a16:creationId xmlns:a16="http://schemas.microsoft.com/office/drawing/2014/main" id="{A14F73E2-B96F-D847-8DD1-BAC9E04FFC9F}"/>
                </a:ext>
              </a:extLst>
            </p:cNvPr>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39" name="Freeform 40">
              <a:extLst>
                <a:ext uri="{FF2B5EF4-FFF2-40B4-BE49-F238E27FC236}">
                  <a16:creationId xmlns:a16="http://schemas.microsoft.com/office/drawing/2014/main" id="{7F838E5B-50F0-5D4B-8AD3-AF0324294BB0}"/>
                </a:ext>
              </a:extLst>
            </p:cNvPr>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40" name="Freeform 41">
              <a:extLst>
                <a:ext uri="{FF2B5EF4-FFF2-40B4-BE49-F238E27FC236}">
                  <a16:creationId xmlns:a16="http://schemas.microsoft.com/office/drawing/2014/main" id="{EB426F1B-9EF0-9844-BB55-1F9F21BE06BB}"/>
                </a:ext>
              </a:extLst>
            </p:cNvPr>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41" name="Freeform 42">
              <a:extLst>
                <a:ext uri="{FF2B5EF4-FFF2-40B4-BE49-F238E27FC236}">
                  <a16:creationId xmlns:a16="http://schemas.microsoft.com/office/drawing/2014/main" id="{CE953C94-8505-3C49-814B-044B31EB2E70}"/>
                </a:ext>
              </a:extLst>
            </p:cNvPr>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42" name="Freeform 43">
              <a:extLst>
                <a:ext uri="{FF2B5EF4-FFF2-40B4-BE49-F238E27FC236}">
                  <a16:creationId xmlns:a16="http://schemas.microsoft.com/office/drawing/2014/main" id="{9691DF8C-7D83-1743-B349-4C83041B9347}"/>
                </a:ext>
              </a:extLst>
            </p:cNvPr>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43" name="Freeform 44">
              <a:extLst>
                <a:ext uri="{FF2B5EF4-FFF2-40B4-BE49-F238E27FC236}">
                  <a16:creationId xmlns:a16="http://schemas.microsoft.com/office/drawing/2014/main" id="{F6A1EAA5-B71F-E74F-AB95-C2AF5554FD72}"/>
                </a:ext>
              </a:extLst>
            </p:cNvPr>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44" name="Freeform 45">
              <a:extLst>
                <a:ext uri="{FF2B5EF4-FFF2-40B4-BE49-F238E27FC236}">
                  <a16:creationId xmlns:a16="http://schemas.microsoft.com/office/drawing/2014/main" id="{78F1A26B-A1E9-8845-B8C0-873A8A590237}"/>
                </a:ext>
              </a:extLst>
            </p:cNvPr>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a:lstStyle/>
            <a:p>
              <a:pPr eaLnBrk="1" hangingPunct="1">
                <a:defRPr/>
              </a:pPr>
              <a:endParaRPr lang="en-US" sz="1050">
                <a:latin typeface="Verdana" panose="020B0604030504040204" pitchFamily="34" charset="0"/>
                <a:ea typeface="Verdana" panose="020B0604030504040204" pitchFamily="34" charset="0"/>
                <a:cs typeface="Verdana" panose="020B0604030504040204" pitchFamily="34" charset="0"/>
              </a:endParaRPr>
            </a:p>
          </p:txBody>
        </p:sp>
      </p:grpSp>
      <p:pic>
        <p:nvPicPr>
          <p:cNvPr id="19460" name="Picture 1" descr="BurningEmbersAndPlumeSPM_LW_34_01052014_outlin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250" y="516117"/>
            <a:ext cx="8304128" cy="359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54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728" r="-1" b="-1"/>
          <a:stretch/>
        </p:blipFill>
        <p:spPr>
          <a:xfrm>
            <a:off x="15" y="7"/>
            <a:ext cx="6954677" cy="5143493"/>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7412" name="TextBox 4"/>
          <p:cNvSpPr txBox="1">
            <a:spLocks noChangeArrowheads="1"/>
          </p:cNvSpPr>
          <p:nvPr/>
        </p:nvSpPr>
        <p:spPr bwMode="auto">
          <a:xfrm>
            <a:off x="182542" y="40230"/>
            <a:ext cx="18907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450"/>
              </a:spcAft>
              <a:buNone/>
            </a:pPr>
            <a:r>
              <a:rPr lang="en-GB" altLang="en-US" sz="1350" dirty="0"/>
              <a:t>Source: </a:t>
            </a:r>
            <a:r>
              <a:rPr lang="en-GB" altLang="en-US" sz="1350" dirty="0" err="1"/>
              <a:t>MetOffice</a:t>
            </a:r>
            <a:r>
              <a:rPr lang="en-GB" altLang="en-US" sz="1350" dirty="0"/>
              <a:t> 2019</a:t>
            </a:r>
          </a:p>
        </p:txBody>
      </p:sp>
    </p:spTree>
    <p:extLst>
      <p:ext uri="{BB962C8B-B14F-4D97-AF65-F5344CB8AC3E}">
        <p14:creationId xmlns:p14="http://schemas.microsoft.com/office/powerpoint/2010/main" val="1997087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457" y="534201"/>
            <a:ext cx="7807893" cy="895150"/>
          </a:xfrm>
        </p:spPr>
        <p:txBody>
          <a:bodyPr>
            <a:normAutofit fontScale="90000"/>
          </a:bodyPr>
          <a:lstStyle/>
          <a:p>
            <a:r>
              <a:rPr lang="en-GB" sz="2400" dirty="0">
                <a:solidFill>
                  <a:srgbClr val="FFFFFF"/>
                </a:solidFill>
              </a:rPr>
              <a:t>Top risks identified by </a:t>
            </a:r>
            <a:r>
              <a:rPr lang="en-GB" sz="2400" dirty="0">
                <a:solidFill>
                  <a:srgbClr val="FFFFFF"/>
                </a:solidFill>
              </a:rPr>
              <a:t>Intergovernmental Panel on Climate Change </a:t>
            </a:r>
            <a:r>
              <a:rPr lang="en-GB" sz="2400" dirty="0">
                <a:solidFill>
                  <a:srgbClr val="FFFFFF"/>
                </a:solidFill>
              </a:rPr>
              <a:t>–</a:t>
            </a:r>
            <a:r>
              <a:rPr lang="en-GB" sz="2400" dirty="0">
                <a:solidFill>
                  <a:srgbClr val="FFFFFF"/>
                </a:solidFill>
              </a:rPr>
              <a:t>Assessment Report 5 (Working Group II)</a:t>
            </a:r>
            <a:r>
              <a:rPr lang="en-GB" sz="2400" dirty="0">
                <a:solidFill>
                  <a:srgbClr val="FFFFFF"/>
                </a:solidFill>
              </a:rPr>
              <a:t/>
            </a:r>
            <a:br>
              <a:rPr lang="en-GB" sz="2400" dirty="0">
                <a:solidFill>
                  <a:srgbClr val="FFFFFF"/>
                </a:solidFill>
              </a:rPr>
            </a:br>
            <a:endParaRPr lang="en-GB" sz="2400" b="1" dirty="0">
              <a:solidFill>
                <a:srgbClr val="FFFFFF"/>
              </a:solidFill>
            </a:endParaRPr>
          </a:p>
        </p:txBody>
      </p:sp>
      <p:sp>
        <p:nvSpPr>
          <p:cNvPr id="3" name="Content Placeholder 2"/>
          <p:cNvSpPr>
            <a:spLocks noGrp="1"/>
          </p:cNvSpPr>
          <p:nvPr>
            <p:ph idx="1"/>
          </p:nvPr>
        </p:nvSpPr>
        <p:spPr>
          <a:xfrm>
            <a:off x="707457" y="1537636"/>
            <a:ext cx="7807893" cy="3369842"/>
          </a:xfrm>
        </p:spPr>
        <p:txBody>
          <a:bodyPr>
            <a:normAutofit fontScale="77500" lnSpcReduction="20000"/>
          </a:bodyPr>
          <a:lstStyle/>
          <a:p>
            <a:pPr lvl="0"/>
            <a:r>
              <a:rPr lang="en-GB" sz="1350" b="1" dirty="0">
                <a:solidFill>
                  <a:srgbClr val="FFFFFF"/>
                </a:solidFill>
              </a:rPr>
              <a:t>Risk of death, injury, ill-health, or disrupted livelihoods</a:t>
            </a:r>
            <a:r>
              <a:rPr lang="en-GB" sz="1350" dirty="0">
                <a:solidFill>
                  <a:srgbClr val="FFFFFF"/>
                </a:solidFill>
              </a:rPr>
              <a:t> </a:t>
            </a:r>
            <a:r>
              <a:rPr lang="en-GB" sz="1350" b="1" dirty="0">
                <a:solidFill>
                  <a:srgbClr val="FFFFFF"/>
                </a:solidFill>
              </a:rPr>
              <a:t>in </a:t>
            </a:r>
            <a:r>
              <a:rPr lang="en-GB" sz="1350" b="1" dirty="0">
                <a:solidFill>
                  <a:srgbClr val="FF0000"/>
                </a:solidFill>
              </a:rPr>
              <a:t>low-lying coastal zones and small island </a:t>
            </a:r>
            <a:r>
              <a:rPr lang="en-GB" sz="1350" b="1" dirty="0">
                <a:solidFill>
                  <a:srgbClr val="FFFFFF"/>
                </a:solidFill>
              </a:rPr>
              <a:t>developing states</a:t>
            </a:r>
            <a:r>
              <a:rPr lang="en-GB" sz="1350" dirty="0">
                <a:solidFill>
                  <a:srgbClr val="FFFFFF"/>
                </a:solidFill>
              </a:rPr>
              <a:t> and other small islands, due to storm surges, coastal flooding, and sea level rise. </a:t>
            </a:r>
          </a:p>
          <a:p>
            <a:pPr lvl="0"/>
            <a:r>
              <a:rPr lang="en-GB" sz="1350" b="1" dirty="0">
                <a:solidFill>
                  <a:srgbClr val="FFFFFF"/>
                </a:solidFill>
              </a:rPr>
              <a:t>Risk of severe ill-health and disrupted livelihoods for large </a:t>
            </a:r>
            <a:r>
              <a:rPr lang="en-GB" sz="1350" b="1" dirty="0">
                <a:solidFill>
                  <a:srgbClr val="FF0000"/>
                </a:solidFill>
              </a:rPr>
              <a:t>urban populations</a:t>
            </a:r>
            <a:r>
              <a:rPr lang="en-GB" sz="1350" dirty="0">
                <a:solidFill>
                  <a:srgbClr val="FF0000"/>
                </a:solidFill>
              </a:rPr>
              <a:t> </a:t>
            </a:r>
            <a:r>
              <a:rPr lang="en-GB" sz="1350" dirty="0">
                <a:solidFill>
                  <a:srgbClr val="FFFFFF"/>
                </a:solidFill>
              </a:rPr>
              <a:t>due to inland flooding in some regions. </a:t>
            </a:r>
          </a:p>
          <a:p>
            <a:pPr lvl="0"/>
            <a:r>
              <a:rPr lang="en-GB" sz="1350" b="1" dirty="0">
                <a:solidFill>
                  <a:srgbClr val="FFFFFF"/>
                </a:solidFill>
              </a:rPr>
              <a:t>Systemic risks due to extreme weather events</a:t>
            </a:r>
            <a:r>
              <a:rPr lang="en-GB" sz="1350" dirty="0">
                <a:solidFill>
                  <a:srgbClr val="FFFFFF"/>
                </a:solidFill>
              </a:rPr>
              <a:t> leading to breakdown of </a:t>
            </a:r>
            <a:r>
              <a:rPr lang="en-GB" sz="1350" b="1" dirty="0">
                <a:solidFill>
                  <a:srgbClr val="FF0000"/>
                </a:solidFill>
              </a:rPr>
              <a:t>infrastructure networks </a:t>
            </a:r>
            <a:r>
              <a:rPr lang="en-GB" sz="1350" dirty="0">
                <a:solidFill>
                  <a:srgbClr val="FFFFFF"/>
                </a:solidFill>
              </a:rPr>
              <a:t>and critical services such as electricity, water supply, and health and emergency services. </a:t>
            </a:r>
          </a:p>
          <a:p>
            <a:pPr lvl="0"/>
            <a:r>
              <a:rPr lang="en-GB" sz="1350" b="1" dirty="0">
                <a:solidFill>
                  <a:srgbClr val="FFFFFF"/>
                </a:solidFill>
              </a:rPr>
              <a:t>Risk of mortality and morbidity during periods of extreme heat</a:t>
            </a:r>
            <a:r>
              <a:rPr lang="en-GB" sz="1350" dirty="0">
                <a:solidFill>
                  <a:srgbClr val="FFFFFF"/>
                </a:solidFill>
              </a:rPr>
              <a:t>, particularly for </a:t>
            </a:r>
            <a:r>
              <a:rPr lang="en-GB" sz="1350" b="1" dirty="0">
                <a:solidFill>
                  <a:srgbClr val="FF0000"/>
                </a:solidFill>
              </a:rPr>
              <a:t>vulnerable urban </a:t>
            </a:r>
            <a:r>
              <a:rPr lang="en-GB" sz="1350" dirty="0">
                <a:solidFill>
                  <a:srgbClr val="FF0000"/>
                </a:solidFill>
              </a:rPr>
              <a:t>populations </a:t>
            </a:r>
            <a:r>
              <a:rPr lang="en-GB" sz="1350" dirty="0">
                <a:solidFill>
                  <a:srgbClr val="FFFFFF"/>
                </a:solidFill>
              </a:rPr>
              <a:t>and those working outdoors in urban or rural areas. </a:t>
            </a:r>
          </a:p>
          <a:p>
            <a:pPr lvl="0"/>
            <a:r>
              <a:rPr lang="en-GB" sz="1350" b="1" dirty="0">
                <a:solidFill>
                  <a:srgbClr val="FFFFFF"/>
                </a:solidFill>
              </a:rPr>
              <a:t>Risk of food insecurity and the </a:t>
            </a:r>
            <a:r>
              <a:rPr lang="en-GB" sz="1350" b="1" dirty="0">
                <a:solidFill>
                  <a:srgbClr val="FF0000"/>
                </a:solidFill>
              </a:rPr>
              <a:t>breakdown of food systems</a:t>
            </a:r>
            <a:r>
              <a:rPr lang="en-GB" sz="1350" dirty="0">
                <a:solidFill>
                  <a:srgbClr val="FF0000"/>
                </a:solidFill>
              </a:rPr>
              <a:t> </a:t>
            </a:r>
            <a:r>
              <a:rPr lang="en-GB" sz="1350" dirty="0">
                <a:solidFill>
                  <a:srgbClr val="FFFFFF"/>
                </a:solidFill>
              </a:rPr>
              <a:t>linked to warming, drought, flooding, and precipitation variability and extremes, particularly for poorer populations in urban and rural settings. </a:t>
            </a:r>
          </a:p>
          <a:p>
            <a:pPr lvl="0"/>
            <a:r>
              <a:rPr lang="en-GB" sz="1350" b="1" dirty="0">
                <a:solidFill>
                  <a:srgbClr val="FFFFFF"/>
                </a:solidFill>
              </a:rPr>
              <a:t>Risk of loss of rural livelihood</a:t>
            </a:r>
            <a:r>
              <a:rPr lang="en-GB" sz="1350" dirty="0">
                <a:solidFill>
                  <a:srgbClr val="FFFFFF"/>
                </a:solidFill>
              </a:rPr>
              <a:t>s and income due to insufficient </a:t>
            </a:r>
            <a:r>
              <a:rPr lang="en-GB" sz="1350" b="1" dirty="0">
                <a:solidFill>
                  <a:srgbClr val="FF0000"/>
                </a:solidFill>
              </a:rPr>
              <a:t>access to drinking and irrigation water </a:t>
            </a:r>
            <a:r>
              <a:rPr lang="en-GB" sz="1350" dirty="0">
                <a:solidFill>
                  <a:srgbClr val="FFFFFF"/>
                </a:solidFill>
              </a:rPr>
              <a:t>and reduced agricultural productivity, particularly for farmers and pastoralists with minimal capital in semi-arid regions. </a:t>
            </a:r>
          </a:p>
          <a:p>
            <a:pPr lvl="0"/>
            <a:r>
              <a:rPr lang="en-GB" sz="1350" b="1" dirty="0">
                <a:solidFill>
                  <a:srgbClr val="FFFFFF"/>
                </a:solidFill>
              </a:rPr>
              <a:t>Risk of loss of marine and </a:t>
            </a:r>
            <a:r>
              <a:rPr lang="en-GB" sz="1350" b="1" dirty="0">
                <a:solidFill>
                  <a:srgbClr val="FFFFFF"/>
                </a:solidFill>
              </a:rPr>
              <a:t>terrestrial ecosystems</a:t>
            </a:r>
            <a:r>
              <a:rPr lang="en-GB" sz="1350" dirty="0">
                <a:solidFill>
                  <a:srgbClr val="FFFFFF"/>
                </a:solidFill>
              </a:rPr>
              <a:t>, </a:t>
            </a:r>
            <a:r>
              <a:rPr lang="en-GB" sz="1350" b="1" dirty="0">
                <a:solidFill>
                  <a:srgbClr val="FF0000"/>
                </a:solidFill>
              </a:rPr>
              <a:t>biodiversity</a:t>
            </a:r>
            <a:r>
              <a:rPr lang="en-GB" sz="1350" dirty="0">
                <a:solidFill>
                  <a:srgbClr val="FF0000"/>
                </a:solidFill>
              </a:rPr>
              <a:t>, </a:t>
            </a:r>
            <a:r>
              <a:rPr lang="en-GB" sz="1350" dirty="0">
                <a:solidFill>
                  <a:srgbClr val="FFFFFF"/>
                </a:solidFill>
              </a:rPr>
              <a:t>and the ecosystem goods, functions, and services they provide for coastal </a:t>
            </a:r>
            <a:r>
              <a:rPr lang="en-GB" sz="1350" dirty="0">
                <a:solidFill>
                  <a:srgbClr val="FFFFFF"/>
                </a:solidFill>
              </a:rPr>
              <a:t>livelihoods. </a:t>
            </a:r>
            <a:endParaRPr lang="en-GB" sz="1350" dirty="0">
              <a:solidFill>
                <a:srgbClr val="FFFFFF"/>
              </a:solidFill>
            </a:endParaRPr>
          </a:p>
        </p:txBody>
      </p:sp>
    </p:spTree>
    <p:extLst>
      <p:ext uri="{BB962C8B-B14F-4D97-AF65-F5344CB8AC3E}">
        <p14:creationId xmlns:p14="http://schemas.microsoft.com/office/powerpoint/2010/main" val="217221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impacts of Climate Change</a:t>
            </a:r>
            <a:endParaRPr lang="en-GB" dirty="0"/>
          </a:p>
        </p:txBody>
      </p:sp>
      <p:pic>
        <p:nvPicPr>
          <p:cNvPr id="4" name="anT0Etba2wo"/>
          <p:cNvPicPr>
            <a:picLocks noRot="1" noChangeAspect="1"/>
          </p:cNvPicPr>
          <p:nvPr>
            <a:videoFile r:link="rId1"/>
          </p:nvPr>
        </p:nvPicPr>
        <p:blipFill>
          <a:blip r:embed="rId3"/>
          <a:stretch>
            <a:fillRect/>
          </a:stretch>
        </p:blipFill>
        <p:spPr>
          <a:xfrm>
            <a:off x="1625601" y="1203158"/>
            <a:ext cx="6416842" cy="3609474"/>
          </a:xfrm>
          <a:prstGeom prst="rect">
            <a:avLst/>
          </a:prstGeom>
        </p:spPr>
      </p:pic>
    </p:spTree>
    <p:extLst>
      <p:ext uri="{BB962C8B-B14F-4D97-AF65-F5344CB8AC3E}">
        <p14:creationId xmlns:p14="http://schemas.microsoft.com/office/powerpoint/2010/main" val="3352878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change resilience</a:t>
            </a:r>
            <a:endParaRPr lang="en-GB" dirty="0"/>
          </a:p>
        </p:txBody>
      </p:sp>
      <p:pic>
        <p:nvPicPr>
          <p:cNvPr id="3" name="_hkCsIPQn5g"/>
          <p:cNvPicPr>
            <a:picLocks noRot="1" noChangeAspect="1"/>
          </p:cNvPicPr>
          <p:nvPr>
            <a:videoFile r:link="rId1"/>
          </p:nvPr>
        </p:nvPicPr>
        <p:blipFill>
          <a:blip r:embed="rId3"/>
          <a:stretch>
            <a:fillRect/>
          </a:stretch>
        </p:blipFill>
        <p:spPr>
          <a:xfrm>
            <a:off x="1591378" y="1198948"/>
            <a:ext cx="6304548" cy="3546308"/>
          </a:xfrm>
          <a:prstGeom prst="rect">
            <a:avLst/>
          </a:prstGeom>
        </p:spPr>
      </p:pic>
    </p:spTree>
    <p:extLst>
      <p:ext uri="{BB962C8B-B14F-4D97-AF65-F5344CB8AC3E}">
        <p14:creationId xmlns:p14="http://schemas.microsoft.com/office/powerpoint/2010/main" val="1466911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457" y="534201"/>
            <a:ext cx="7807893" cy="895150"/>
          </a:xfrm>
        </p:spPr>
        <p:txBody>
          <a:bodyPr>
            <a:normAutofit fontScale="90000"/>
          </a:bodyPr>
          <a:lstStyle/>
          <a:p>
            <a:r>
              <a:rPr lang="en-GB" sz="2400" dirty="0" smtClean="0">
                <a:solidFill>
                  <a:srgbClr val="FFFFFF"/>
                </a:solidFill>
              </a:rPr>
              <a:t>Some signs of hope?</a:t>
            </a:r>
            <a:r>
              <a:rPr lang="en-GB" sz="2400" dirty="0">
                <a:solidFill>
                  <a:srgbClr val="FFFFFF"/>
                </a:solidFill>
              </a:rPr>
              <a:t/>
            </a:r>
            <a:br>
              <a:rPr lang="en-GB" sz="2400" dirty="0">
                <a:solidFill>
                  <a:srgbClr val="FFFFFF"/>
                </a:solidFill>
              </a:rPr>
            </a:br>
            <a:endParaRPr lang="en-GB" sz="2400" b="1" dirty="0">
              <a:solidFill>
                <a:srgbClr val="FFFFFF"/>
              </a:solidFill>
            </a:endParaRPr>
          </a:p>
        </p:txBody>
      </p:sp>
      <p:sp>
        <p:nvSpPr>
          <p:cNvPr id="3" name="Content Placeholder 2"/>
          <p:cNvSpPr>
            <a:spLocks noGrp="1"/>
          </p:cNvSpPr>
          <p:nvPr>
            <p:ph idx="1"/>
          </p:nvPr>
        </p:nvSpPr>
        <p:spPr>
          <a:xfrm>
            <a:off x="537473" y="1109844"/>
            <a:ext cx="7977878" cy="3797634"/>
          </a:xfrm>
        </p:spPr>
        <p:txBody>
          <a:bodyPr>
            <a:normAutofit/>
          </a:bodyPr>
          <a:lstStyle/>
          <a:p>
            <a:pPr marL="285750" lvl="0" indent="-285750">
              <a:buFont typeface="Arial" panose="020B0604020202020204" pitchFamily="34" charset="0"/>
              <a:buChar char="•"/>
            </a:pPr>
            <a:r>
              <a:rPr lang="en-GB" sz="1350" smtClean="0">
                <a:solidFill>
                  <a:srgbClr val="FFFFFF"/>
                </a:solidFill>
              </a:rPr>
              <a:t>Rapid </a:t>
            </a:r>
            <a:r>
              <a:rPr lang="en-GB" sz="1350" dirty="0" smtClean="0">
                <a:solidFill>
                  <a:srgbClr val="FFFFFF"/>
                </a:solidFill>
              </a:rPr>
              <a:t>acceleration in crucial green technologies</a:t>
            </a:r>
          </a:p>
          <a:p>
            <a:pPr marL="285750" lvl="0" indent="-285750">
              <a:buFont typeface="Arial" panose="020B0604020202020204" pitchFamily="34" charset="0"/>
              <a:buChar char="•"/>
            </a:pPr>
            <a:r>
              <a:rPr lang="en-GB" sz="1350" dirty="0" smtClean="0">
                <a:solidFill>
                  <a:srgbClr val="FFFFFF"/>
                </a:solidFill>
              </a:rPr>
              <a:t>Growth of renewable energy sources</a:t>
            </a:r>
          </a:p>
          <a:p>
            <a:pPr marL="285750" lvl="0" indent="-285750">
              <a:buFont typeface="Arial" panose="020B0604020202020204" pitchFamily="34" charset="0"/>
              <a:buChar char="•"/>
            </a:pPr>
            <a:endParaRPr lang="en-GB" sz="1350" dirty="0" smtClean="0">
              <a:solidFill>
                <a:srgbClr val="FFFFFF"/>
              </a:solidFill>
            </a:endParaRPr>
          </a:p>
          <a:p>
            <a:pPr lvl="0"/>
            <a:r>
              <a:rPr lang="en-GB" sz="1350" dirty="0" smtClean="0">
                <a:solidFill>
                  <a:srgbClr val="FFFFFF"/>
                </a:solidFill>
              </a:rPr>
              <a:t>Risk </a:t>
            </a:r>
            <a:r>
              <a:rPr lang="en-GB" sz="1350" dirty="0">
                <a:solidFill>
                  <a:srgbClr val="FFFFFF"/>
                </a:solidFill>
              </a:rPr>
              <a:t>of loss of rural livelihoods and income due to insufficient </a:t>
            </a:r>
            <a:r>
              <a:rPr lang="en-GB" sz="1350" dirty="0">
                <a:solidFill>
                  <a:srgbClr val="FF0000"/>
                </a:solidFill>
              </a:rPr>
              <a:t>access to drinking and irrigation water </a:t>
            </a:r>
            <a:r>
              <a:rPr lang="en-GB" sz="1350" dirty="0">
                <a:solidFill>
                  <a:srgbClr val="FFFFFF"/>
                </a:solidFill>
              </a:rPr>
              <a:t>and reduced agricultural productivity, particularly for farmers and pastoralists with minimal capital in semi-arid regions. </a:t>
            </a:r>
          </a:p>
          <a:p>
            <a:pPr lvl="0"/>
            <a:r>
              <a:rPr lang="en-GB" sz="1350" dirty="0">
                <a:solidFill>
                  <a:srgbClr val="FFFFFF"/>
                </a:solidFill>
              </a:rPr>
              <a:t>Risk of loss of marine and </a:t>
            </a:r>
            <a:r>
              <a:rPr lang="en-GB" sz="1350" dirty="0">
                <a:solidFill>
                  <a:srgbClr val="FFFFFF"/>
                </a:solidFill>
              </a:rPr>
              <a:t>terrestrial ecosystems</a:t>
            </a:r>
            <a:r>
              <a:rPr lang="en-GB" sz="1350" dirty="0">
                <a:solidFill>
                  <a:srgbClr val="FFFFFF"/>
                </a:solidFill>
              </a:rPr>
              <a:t>, </a:t>
            </a:r>
            <a:r>
              <a:rPr lang="en-GB" sz="1350" dirty="0">
                <a:solidFill>
                  <a:srgbClr val="FF0000"/>
                </a:solidFill>
              </a:rPr>
              <a:t>biodiversity, </a:t>
            </a:r>
            <a:r>
              <a:rPr lang="en-GB" sz="1350" dirty="0">
                <a:solidFill>
                  <a:srgbClr val="FFFFFF"/>
                </a:solidFill>
              </a:rPr>
              <a:t>and the ecosystem goods, functions, and services they provide for coastal </a:t>
            </a:r>
            <a:r>
              <a:rPr lang="en-GB" sz="1350" dirty="0">
                <a:solidFill>
                  <a:srgbClr val="FFFFFF"/>
                </a:solidFill>
              </a:rPr>
              <a:t>livelihoods. </a:t>
            </a:r>
            <a:endParaRPr lang="en-GB" sz="1350" dirty="0">
              <a:solidFill>
                <a:srgbClr val="FFFFFF"/>
              </a:solidFill>
            </a:endParaRPr>
          </a:p>
        </p:txBody>
      </p:sp>
      <p:pic>
        <p:nvPicPr>
          <p:cNvPr id="4" name="Picture 3"/>
          <p:cNvPicPr>
            <a:picLocks noChangeAspect="1"/>
          </p:cNvPicPr>
          <p:nvPr/>
        </p:nvPicPr>
        <p:blipFill>
          <a:blip r:embed="rId3"/>
          <a:stretch>
            <a:fillRect/>
          </a:stretch>
        </p:blipFill>
        <p:spPr>
          <a:xfrm>
            <a:off x="5395658" y="408157"/>
            <a:ext cx="3575983" cy="2855987"/>
          </a:xfrm>
          <a:prstGeom prst="rect">
            <a:avLst/>
          </a:prstGeom>
        </p:spPr>
      </p:pic>
    </p:spTree>
    <p:extLst>
      <p:ext uri="{BB962C8B-B14F-4D97-AF65-F5344CB8AC3E}">
        <p14:creationId xmlns:p14="http://schemas.microsoft.com/office/powerpoint/2010/main" val="3945012572"/>
      </p:ext>
    </p:extLst>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14093</TotalTime>
  <Words>553</Words>
  <Application>Microsoft Office PowerPoint</Application>
  <PresentationFormat>On-screen Show (16:9)</PresentationFormat>
  <Paragraphs>43</Paragraphs>
  <Slides>11</Slides>
  <Notes>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Oswald</vt:lpstr>
      <vt:lpstr>Verdana</vt:lpstr>
      <vt:lpstr>Average</vt:lpstr>
      <vt:lpstr>Times New Roman</vt:lpstr>
      <vt:lpstr>Arial</vt:lpstr>
      <vt:lpstr>Calibri</vt:lpstr>
      <vt:lpstr>ＭＳ Ｐゴシック</vt:lpstr>
      <vt:lpstr>slate</vt:lpstr>
      <vt:lpstr>PowerPoint Presentation</vt:lpstr>
      <vt:lpstr>What is the climate crisis?</vt:lpstr>
      <vt:lpstr>Average global temperature increase by month  Source: UK Met Office</vt:lpstr>
      <vt:lpstr>PowerPoint Presentation</vt:lpstr>
      <vt:lpstr>PowerPoint Presentation</vt:lpstr>
      <vt:lpstr>Top risks identified by Intergovernmental Panel on Climate Change –Assessment Report 5 (Working Group II) </vt:lpstr>
      <vt:lpstr>Social impacts of Climate Change</vt:lpstr>
      <vt:lpstr>Climate change resilience</vt:lpstr>
      <vt:lpstr>Some signs of hope?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GeoSciences Impact Case Study submissions  Research Impact meeting 15/02/2016</dc:title>
  <dc:creator>CROSS Andrew</dc:creator>
  <cp:lastModifiedBy>Andy Cross</cp:lastModifiedBy>
  <cp:revision>82</cp:revision>
  <dcterms:modified xsi:type="dcterms:W3CDTF">2023-03-27T08:56:12Z</dcterms:modified>
</cp:coreProperties>
</file>